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4" r:id="rId10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91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11" Type="http://schemas.openxmlformats.org/officeDocument/2006/relationships/image" Target="../media/image28.wmf"/><Relationship Id="rId5" Type="http://schemas.openxmlformats.org/officeDocument/2006/relationships/image" Target="../media/image22.wmf"/><Relationship Id="rId10" Type="http://schemas.openxmlformats.org/officeDocument/2006/relationships/image" Target="../media/image27.wmf"/><Relationship Id="rId4" Type="http://schemas.openxmlformats.org/officeDocument/2006/relationships/image" Target="../media/image21.wmf"/><Relationship Id="rId9" Type="http://schemas.openxmlformats.org/officeDocument/2006/relationships/image" Target="../media/image2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image" Target="../media/image36.wmf"/><Relationship Id="rId7" Type="http://schemas.openxmlformats.org/officeDocument/2006/relationships/image" Target="../media/image40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image" Target="../media/image44.wmf"/><Relationship Id="rId7" Type="http://schemas.openxmlformats.org/officeDocument/2006/relationships/image" Target="../media/image48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Relationship Id="rId9" Type="http://schemas.openxmlformats.org/officeDocument/2006/relationships/image" Target="../media/image5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C83036-2F82-4776-9B76-161BA2AE9372}" type="datetimeFigureOut">
              <a:rPr lang="en-CA" smtClean="0"/>
              <a:pPr/>
              <a:t>2015-03-12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A6C9FB-264B-41CA-9867-119A62A67D2A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18442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6C9FB-264B-41CA-9867-119A62A67D2A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65172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A3CC5-F9B2-4363-AF48-B3CA405A4882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65959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A3CC5-F9B2-4363-AF48-B3CA405A4882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24024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FD80D-DD53-453E-94DE-47A9887844FF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1628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A3CC5-F9B2-4363-AF48-B3CA405A4882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69874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A3CC5-F9B2-4363-AF48-B3CA405A4882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86347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A3CC5-F9B2-4363-AF48-B3CA405A4882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57331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A3CC5-F9B2-4363-AF48-B3CA405A4882}" type="slidenum">
              <a:rPr lang="en-CA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57331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6C9FB-264B-41CA-9867-119A62A67D2A}" type="slidenum">
              <a:rPr lang="en-CA" smtClean="0"/>
              <a:pPr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39924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9ED4AEB-D406-408A-B415-6D542F15E6F6}" type="datetimeFigureOut">
              <a:rPr lang="en-CA" smtClean="0"/>
              <a:pPr/>
              <a:t>2015-03-12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BE05700-0439-4951-9FFD-4E04A5CEC69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D4AEB-D406-408A-B415-6D542F15E6F6}" type="datetimeFigureOut">
              <a:rPr lang="en-CA" smtClean="0"/>
              <a:pPr/>
              <a:t>2015-03-12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05700-0439-4951-9FFD-4E04A5CEC69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D4AEB-D406-408A-B415-6D542F15E6F6}" type="datetimeFigureOut">
              <a:rPr lang="en-CA" smtClean="0"/>
              <a:pPr/>
              <a:t>2015-03-12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05700-0439-4951-9FFD-4E04A5CEC69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9ED4AEB-D406-408A-B415-6D542F15E6F6}" type="datetimeFigureOut">
              <a:rPr lang="en-CA" smtClean="0"/>
              <a:pPr/>
              <a:t>2015-03-12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BE05700-0439-4951-9FFD-4E04A5CEC69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9ED4AEB-D406-408A-B415-6D542F15E6F6}" type="datetimeFigureOut">
              <a:rPr lang="en-CA" smtClean="0"/>
              <a:pPr/>
              <a:t>2015-03-12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BE05700-0439-4951-9FFD-4E04A5CEC69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D4AEB-D406-408A-B415-6D542F15E6F6}" type="datetimeFigureOut">
              <a:rPr lang="en-CA" smtClean="0"/>
              <a:pPr/>
              <a:t>2015-03-12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05700-0439-4951-9FFD-4E04A5CEC69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D4AEB-D406-408A-B415-6D542F15E6F6}" type="datetimeFigureOut">
              <a:rPr lang="en-CA" smtClean="0"/>
              <a:pPr/>
              <a:t>2015-03-12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05700-0439-4951-9FFD-4E04A5CEC69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9ED4AEB-D406-408A-B415-6D542F15E6F6}" type="datetimeFigureOut">
              <a:rPr lang="en-CA" smtClean="0"/>
              <a:pPr/>
              <a:t>2015-03-12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BE05700-0439-4951-9FFD-4E04A5CEC69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D4AEB-D406-408A-B415-6D542F15E6F6}" type="datetimeFigureOut">
              <a:rPr lang="en-CA" smtClean="0"/>
              <a:pPr/>
              <a:t>2015-03-12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05700-0439-4951-9FFD-4E04A5CEC69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9ED4AEB-D406-408A-B415-6D542F15E6F6}" type="datetimeFigureOut">
              <a:rPr lang="en-CA" smtClean="0"/>
              <a:pPr/>
              <a:t>2015-03-12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BE05700-0439-4951-9FFD-4E04A5CEC69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9ED4AEB-D406-408A-B415-6D542F15E6F6}" type="datetimeFigureOut">
              <a:rPr lang="en-CA" smtClean="0"/>
              <a:pPr/>
              <a:t>2015-03-12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BE05700-0439-4951-9FFD-4E04A5CEC69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9ED4AEB-D406-408A-B415-6D542F15E6F6}" type="datetimeFigureOut">
              <a:rPr lang="en-CA" smtClean="0"/>
              <a:pPr/>
              <a:t>2015-03-12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BE05700-0439-4951-9FFD-4E04A5CEC69B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oleObject" Target="../embeddings/oleObject5.bin"/><Relationship Id="rId18" Type="http://schemas.openxmlformats.org/officeDocument/2006/relationships/image" Target="../media/image8.wmf"/><Relationship Id="rId26" Type="http://schemas.openxmlformats.org/officeDocument/2006/relationships/image" Target="../media/image12.wmf"/><Relationship Id="rId3" Type="http://schemas.openxmlformats.org/officeDocument/2006/relationships/notesSlide" Target="../notesSlides/notesSlide3.xml"/><Relationship Id="rId21" Type="http://schemas.openxmlformats.org/officeDocument/2006/relationships/oleObject" Target="../embeddings/oleObject9.bin"/><Relationship Id="rId7" Type="http://schemas.openxmlformats.org/officeDocument/2006/relationships/image" Target="../media/image3.wmf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7.bin"/><Relationship Id="rId25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29" Type="http://schemas.openxmlformats.org/officeDocument/2006/relationships/oleObject" Target="../embeddings/oleObject13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4.bin"/><Relationship Id="rId24" Type="http://schemas.openxmlformats.org/officeDocument/2006/relationships/image" Target="../media/image11.wmf"/><Relationship Id="rId5" Type="http://schemas.openxmlformats.org/officeDocument/2006/relationships/image" Target="../media/image2.wmf"/><Relationship Id="rId15" Type="http://schemas.openxmlformats.org/officeDocument/2006/relationships/oleObject" Target="../embeddings/oleObject6.bin"/><Relationship Id="rId23" Type="http://schemas.openxmlformats.org/officeDocument/2006/relationships/oleObject" Target="../embeddings/oleObject10.bin"/><Relationship Id="rId28" Type="http://schemas.openxmlformats.org/officeDocument/2006/relationships/image" Target="../media/image13.wmf"/><Relationship Id="rId10" Type="http://schemas.openxmlformats.org/officeDocument/2006/relationships/image" Target="../media/image15.emf"/><Relationship Id="rId19" Type="http://schemas.openxmlformats.org/officeDocument/2006/relationships/oleObject" Target="../embeddings/oleObject8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image" Target="../media/image6.wmf"/><Relationship Id="rId22" Type="http://schemas.openxmlformats.org/officeDocument/2006/relationships/image" Target="../media/image10.wmf"/><Relationship Id="rId27" Type="http://schemas.openxmlformats.org/officeDocument/2006/relationships/oleObject" Target="../embeddings/oleObject12.bin"/><Relationship Id="rId30" Type="http://schemas.openxmlformats.org/officeDocument/2006/relationships/image" Target="../media/image1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20.bin"/><Relationship Id="rId18" Type="http://schemas.openxmlformats.org/officeDocument/2006/relationships/image" Target="../media/image24.wmf"/><Relationship Id="rId26" Type="http://schemas.openxmlformats.org/officeDocument/2006/relationships/image" Target="../media/image28.wmf"/><Relationship Id="rId3" Type="http://schemas.openxmlformats.org/officeDocument/2006/relationships/notesSlide" Target="../notesSlides/notesSlide5.xml"/><Relationship Id="rId21" Type="http://schemas.openxmlformats.org/officeDocument/2006/relationships/oleObject" Target="../embeddings/oleObject24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1.wmf"/><Relationship Id="rId17" Type="http://schemas.openxmlformats.org/officeDocument/2006/relationships/oleObject" Target="../embeddings/oleObject22.bin"/><Relationship Id="rId25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3.wmf"/><Relationship Id="rId20" Type="http://schemas.openxmlformats.org/officeDocument/2006/relationships/image" Target="../media/image25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19.bin"/><Relationship Id="rId24" Type="http://schemas.openxmlformats.org/officeDocument/2006/relationships/image" Target="../media/image27.wmf"/><Relationship Id="rId5" Type="http://schemas.openxmlformats.org/officeDocument/2006/relationships/oleObject" Target="../embeddings/oleObject16.bin"/><Relationship Id="rId15" Type="http://schemas.openxmlformats.org/officeDocument/2006/relationships/oleObject" Target="../embeddings/oleObject21.bin"/><Relationship Id="rId23" Type="http://schemas.openxmlformats.org/officeDocument/2006/relationships/oleObject" Target="../embeddings/oleObject25.bin"/><Relationship Id="rId10" Type="http://schemas.openxmlformats.org/officeDocument/2006/relationships/image" Target="../media/image20.wmf"/><Relationship Id="rId19" Type="http://schemas.openxmlformats.org/officeDocument/2006/relationships/oleObject" Target="../embeddings/oleObject23.bin"/><Relationship Id="rId4" Type="http://schemas.openxmlformats.org/officeDocument/2006/relationships/image" Target="../media/image15.e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22.wmf"/><Relationship Id="rId22" Type="http://schemas.openxmlformats.org/officeDocument/2006/relationships/image" Target="../media/image2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13" Type="http://schemas.openxmlformats.org/officeDocument/2006/relationships/oleObject" Target="../embeddings/oleObject32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30.wmf"/><Relationship Id="rId12" Type="http://schemas.openxmlformats.org/officeDocument/2006/relationships/image" Target="../media/image3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8.bin"/><Relationship Id="rId11" Type="http://schemas.openxmlformats.org/officeDocument/2006/relationships/oleObject" Target="../embeddings/oleObject31.bin"/><Relationship Id="rId5" Type="http://schemas.openxmlformats.org/officeDocument/2006/relationships/image" Target="../media/image29.wmf"/><Relationship Id="rId10" Type="http://schemas.openxmlformats.org/officeDocument/2006/relationships/oleObject" Target="../embeddings/oleObject30.bin"/><Relationship Id="rId4" Type="http://schemas.openxmlformats.org/officeDocument/2006/relationships/oleObject" Target="../embeddings/oleObject27.bin"/><Relationship Id="rId9" Type="http://schemas.openxmlformats.org/officeDocument/2006/relationships/image" Target="../media/image31.wmf"/><Relationship Id="rId14" Type="http://schemas.openxmlformats.org/officeDocument/2006/relationships/image" Target="../media/image33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13" Type="http://schemas.openxmlformats.org/officeDocument/2006/relationships/oleObject" Target="../embeddings/oleObject37.bin"/><Relationship Id="rId18" Type="http://schemas.openxmlformats.org/officeDocument/2006/relationships/oleObject" Target="../embeddings/oleObject40.bin"/><Relationship Id="rId3" Type="http://schemas.openxmlformats.org/officeDocument/2006/relationships/notesSlide" Target="../notesSlides/notesSlide7.xml"/><Relationship Id="rId21" Type="http://schemas.openxmlformats.org/officeDocument/2006/relationships/image" Target="../media/image41.wmf"/><Relationship Id="rId7" Type="http://schemas.openxmlformats.org/officeDocument/2006/relationships/image" Target="../media/image35.wmf"/><Relationship Id="rId12" Type="http://schemas.openxmlformats.org/officeDocument/2006/relationships/image" Target="../media/image37.wmf"/><Relationship Id="rId17" Type="http://schemas.openxmlformats.org/officeDocument/2006/relationships/image" Target="../media/image3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9.bin"/><Relationship Id="rId20" Type="http://schemas.openxmlformats.org/officeDocument/2006/relationships/oleObject" Target="../embeddings/oleObject41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4.bin"/><Relationship Id="rId11" Type="http://schemas.openxmlformats.org/officeDocument/2006/relationships/oleObject" Target="../embeddings/oleObject36.bin"/><Relationship Id="rId5" Type="http://schemas.openxmlformats.org/officeDocument/2006/relationships/image" Target="../media/image34.wmf"/><Relationship Id="rId15" Type="http://schemas.openxmlformats.org/officeDocument/2006/relationships/image" Target="../media/image38.wmf"/><Relationship Id="rId10" Type="http://schemas.openxmlformats.org/officeDocument/2006/relationships/image" Target="../media/image36.wmf"/><Relationship Id="rId19" Type="http://schemas.openxmlformats.org/officeDocument/2006/relationships/image" Target="../media/image40.wmf"/><Relationship Id="rId4" Type="http://schemas.openxmlformats.org/officeDocument/2006/relationships/oleObject" Target="../embeddings/oleObject33.bin"/><Relationship Id="rId9" Type="http://schemas.openxmlformats.org/officeDocument/2006/relationships/oleObject" Target="../embeddings/oleObject35.bin"/><Relationship Id="rId14" Type="http://schemas.openxmlformats.org/officeDocument/2006/relationships/oleObject" Target="../embeddings/oleObject38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13" Type="http://schemas.openxmlformats.org/officeDocument/2006/relationships/oleObject" Target="../embeddings/oleObject46.bin"/><Relationship Id="rId18" Type="http://schemas.openxmlformats.org/officeDocument/2006/relationships/image" Target="../media/image48.wmf"/><Relationship Id="rId3" Type="http://schemas.openxmlformats.org/officeDocument/2006/relationships/notesSlide" Target="../notesSlides/notesSlide8.xml"/><Relationship Id="rId21" Type="http://schemas.openxmlformats.org/officeDocument/2006/relationships/oleObject" Target="../embeddings/oleObject50.bin"/><Relationship Id="rId7" Type="http://schemas.openxmlformats.org/officeDocument/2006/relationships/image" Target="../media/image43.wmf"/><Relationship Id="rId12" Type="http://schemas.openxmlformats.org/officeDocument/2006/relationships/image" Target="../media/image45.wmf"/><Relationship Id="rId17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7.wmf"/><Relationship Id="rId20" Type="http://schemas.openxmlformats.org/officeDocument/2006/relationships/image" Target="../media/image49.wmf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3.bin"/><Relationship Id="rId11" Type="http://schemas.openxmlformats.org/officeDocument/2006/relationships/oleObject" Target="../embeddings/oleObject45.bin"/><Relationship Id="rId5" Type="http://schemas.openxmlformats.org/officeDocument/2006/relationships/image" Target="../media/image42.wmf"/><Relationship Id="rId15" Type="http://schemas.openxmlformats.org/officeDocument/2006/relationships/oleObject" Target="../embeddings/oleObject47.bin"/><Relationship Id="rId10" Type="http://schemas.openxmlformats.org/officeDocument/2006/relationships/image" Target="../media/image44.wmf"/><Relationship Id="rId19" Type="http://schemas.openxmlformats.org/officeDocument/2006/relationships/oleObject" Target="../embeddings/oleObject49.bin"/><Relationship Id="rId4" Type="http://schemas.openxmlformats.org/officeDocument/2006/relationships/oleObject" Target="../embeddings/oleObject42.bin"/><Relationship Id="rId9" Type="http://schemas.openxmlformats.org/officeDocument/2006/relationships/oleObject" Target="../embeddings/oleObject44.bin"/><Relationship Id="rId14" Type="http://schemas.openxmlformats.org/officeDocument/2006/relationships/image" Target="../media/image46.wmf"/><Relationship Id="rId22" Type="http://schemas.openxmlformats.org/officeDocument/2006/relationships/image" Target="../media/image50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Section 4.3</a:t>
            </a:r>
            <a:br>
              <a:rPr lang="en-CA" dirty="0" smtClean="0"/>
            </a:br>
            <a:r>
              <a:rPr lang="en-CA" dirty="0" smtClean="0"/>
              <a:t>Graphing Lines in the form of </a:t>
            </a:r>
            <a:r>
              <a:rPr lang="en-CA" i="1" dirty="0" smtClean="0"/>
              <a:t>A x + B y = C </a:t>
            </a:r>
            <a:endParaRPr lang="en-CA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1008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441325" y="412750"/>
            <a:ext cx="78470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Recall:  the </a:t>
            </a:r>
            <a:r>
              <a:rPr lang="en-US" sz="2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COORDINATE/CARTESIAN PLANE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, ie, </a:t>
            </a:r>
          </a:p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your grid graph</a:t>
            </a: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3962400" y="1371600"/>
            <a:ext cx="1622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(+)ve y-axis</a:t>
            </a: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6858000" y="2895600"/>
            <a:ext cx="20621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(+)ve x-axis</a:t>
            </a:r>
          </a:p>
          <a:p>
            <a:pPr eaLnBrk="1" hangingPunct="1"/>
            <a:r>
              <a:rPr lang="en-US">
                <a:solidFill>
                  <a:srgbClr val="006600"/>
                </a:solidFill>
              </a:rPr>
              <a:t>(horizontal axis)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990600" y="2895600"/>
            <a:ext cx="15382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(-)ve x-axis</a:t>
            </a: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3870325" y="4527550"/>
            <a:ext cx="17668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/>
              <a:t>(-)ve y-axis</a:t>
            </a:r>
          </a:p>
          <a:p>
            <a:pPr algn="ctr" eaLnBrk="1" hangingPunct="1"/>
            <a:r>
              <a:rPr lang="en-US">
                <a:solidFill>
                  <a:srgbClr val="006600"/>
                </a:solidFill>
              </a:rPr>
              <a:t>(vertical axis)</a:t>
            </a:r>
          </a:p>
        </p:txBody>
      </p: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152400" y="3886200"/>
            <a:ext cx="2362200" cy="1200150"/>
          </a:xfrm>
          <a:prstGeom prst="rect">
            <a:avLst/>
          </a:prstGeom>
          <a:noFill/>
          <a:ln w="9525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ORIGIN: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 point where x-axis and y-axis meet</a:t>
            </a:r>
          </a:p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Coord. = </a:t>
            </a:r>
            <a:r>
              <a:rPr lang="en-US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(0,0)</a:t>
            </a:r>
          </a:p>
        </p:txBody>
      </p:sp>
      <p:sp>
        <p:nvSpPr>
          <p:cNvPr id="30739" name="Text Box 19"/>
          <p:cNvSpPr txBox="1">
            <a:spLocks noChangeArrowheads="1"/>
          </p:cNvSpPr>
          <p:nvPr/>
        </p:nvSpPr>
        <p:spPr bwMode="auto">
          <a:xfrm>
            <a:off x="457200" y="5486400"/>
            <a:ext cx="801687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“x-axis” is also known by its better name: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INDEPENDENT AXIS</a:t>
            </a:r>
          </a:p>
          <a:p>
            <a:pPr>
              <a:defRPr/>
            </a:pPr>
            <a:endParaRPr lang="en-US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“y-axis” is also known by its better name: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DEPENDENT AXIS</a:t>
            </a:r>
          </a:p>
        </p:txBody>
      </p:sp>
      <p:grpSp>
        <p:nvGrpSpPr>
          <p:cNvPr id="2" name="Group 144"/>
          <p:cNvGrpSpPr>
            <a:grpSpLocks noChangeAspect="1"/>
          </p:cNvGrpSpPr>
          <p:nvPr/>
        </p:nvGrpSpPr>
        <p:grpSpPr bwMode="auto">
          <a:xfrm>
            <a:off x="2667000" y="1824038"/>
            <a:ext cx="4173538" cy="2563812"/>
            <a:chOff x="1680" y="1149"/>
            <a:chExt cx="2629" cy="1615"/>
          </a:xfrm>
        </p:grpSpPr>
        <p:sp>
          <p:nvSpPr>
            <p:cNvPr id="12304" name="AutoShape 143"/>
            <p:cNvSpPr>
              <a:spLocks noChangeAspect="1" noChangeArrowheads="1" noTextEdit="1"/>
            </p:cNvSpPr>
            <p:nvPr/>
          </p:nvSpPr>
          <p:spPr bwMode="auto">
            <a:xfrm>
              <a:off x="1680" y="1152"/>
              <a:ext cx="2629" cy="1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05" name="Rectangle 145"/>
            <p:cNvSpPr>
              <a:spLocks noChangeArrowheads="1"/>
            </p:cNvSpPr>
            <p:nvPr/>
          </p:nvSpPr>
          <p:spPr bwMode="auto">
            <a:xfrm>
              <a:off x="1683" y="1155"/>
              <a:ext cx="2626" cy="1609"/>
            </a:xfrm>
            <a:prstGeom prst="rect">
              <a:avLst/>
            </a:prstGeom>
            <a:noFill/>
            <a:ln w="4763">
              <a:solidFill>
                <a:srgbClr val="80808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06" name="Line 146"/>
            <p:cNvSpPr>
              <a:spLocks noChangeShapeType="1"/>
            </p:cNvSpPr>
            <p:nvPr/>
          </p:nvSpPr>
          <p:spPr bwMode="auto">
            <a:xfrm flipV="1">
              <a:off x="1814" y="1157"/>
              <a:ext cx="1" cy="1602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07" name="Line 147"/>
            <p:cNvSpPr>
              <a:spLocks noChangeShapeType="1"/>
            </p:cNvSpPr>
            <p:nvPr/>
          </p:nvSpPr>
          <p:spPr bwMode="auto">
            <a:xfrm flipV="1">
              <a:off x="1816" y="1157"/>
              <a:ext cx="1" cy="1602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08" name="Line 148"/>
            <p:cNvSpPr>
              <a:spLocks noChangeShapeType="1"/>
            </p:cNvSpPr>
            <p:nvPr/>
          </p:nvSpPr>
          <p:spPr bwMode="auto">
            <a:xfrm flipV="1">
              <a:off x="1944" y="1157"/>
              <a:ext cx="1" cy="1602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09" name="Line 149"/>
            <p:cNvSpPr>
              <a:spLocks noChangeShapeType="1"/>
            </p:cNvSpPr>
            <p:nvPr/>
          </p:nvSpPr>
          <p:spPr bwMode="auto">
            <a:xfrm flipV="1">
              <a:off x="1947" y="1157"/>
              <a:ext cx="1" cy="1602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10" name="Line 150"/>
            <p:cNvSpPr>
              <a:spLocks noChangeShapeType="1"/>
            </p:cNvSpPr>
            <p:nvPr/>
          </p:nvSpPr>
          <p:spPr bwMode="auto">
            <a:xfrm flipV="1">
              <a:off x="2075" y="1157"/>
              <a:ext cx="1" cy="1602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11" name="Line 151"/>
            <p:cNvSpPr>
              <a:spLocks noChangeShapeType="1"/>
            </p:cNvSpPr>
            <p:nvPr/>
          </p:nvSpPr>
          <p:spPr bwMode="auto">
            <a:xfrm flipV="1">
              <a:off x="2078" y="1157"/>
              <a:ext cx="1" cy="1602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12" name="Line 152"/>
            <p:cNvSpPr>
              <a:spLocks noChangeShapeType="1"/>
            </p:cNvSpPr>
            <p:nvPr/>
          </p:nvSpPr>
          <p:spPr bwMode="auto">
            <a:xfrm flipV="1">
              <a:off x="2206" y="1157"/>
              <a:ext cx="1" cy="1602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13" name="Line 153"/>
            <p:cNvSpPr>
              <a:spLocks noChangeShapeType="1"/>
            </p:cNvSpPr>
            <p:nvPr/>
          </p:nvSpPr>
          <p:spPr bwMode="auto">
            <a:xfrm flipV="1">
              <a:off x="2209" y="1157"/>
              <a:ext cx="1" cy="1602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14" name="Line 154"/>
            <p:cNvSpPr>
              <a:spLocks noChangeShapeType="1"/>
            </p:cNvSpPr>
            <p:nvPr/>
          </p:nvSpPr>
          <p:spPr bwMode="auto">
            <a:xfrm flipV="1">
              <a:off x="2337" y="1157"/>
              <a:ext cx="1" cy="1602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15" name="Line 155"/>
            <p:cNvSpPr>
              <a:spLocks noChangeShapeType="1"/>
            </p:cNvSpPr>
            <p:nvPr/>
          </p:nvSpPr>
          <p:spPr bwMode="auto">
            <a:xfrm flipV="1">
              <a:off x="2340" y="1157"/>
              <a:ext cx="1" cy="1602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16" name="Line 156"/>
            <p:cNvSpPr>
              <a:spLocks noChangeShapeType="1"/>
            </p:cNvSpPr>
            <p:nvPr/>
          </p:nvSpPr>
          <p:spPr bwMode="auto">
            <a:xfrm flipV="1">
              <a:off x="2468" y="1157"/>
              <a:ext cx="1" cy="1602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17" name="Line 157"/>
            <p:cNvSpPr>
              <a:spLocks noChangeShapeType="1"/>
            </p:cNvSpPr>
            <p:nvPr/>
          </p:nvSpPr>
          <p:spPr bwMode="auto">
            <a:xfrm flipV="1">
              <a:off x="2471" y="1157"/>
              <a:ext cx="1" cy="1602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18" name="Line 158"/>
            <p:cNvSpPr>
              <a:spLocks noChangeShapeType="1"/>
            </p:cNvSpPr>
            <p:nvPr/>
          </p:nvSpPr>
          <p:spPr bwMode="auto">
            <a:xfrm flipV="1">
              <a:off x="2599" y="1157"/>
              <a:ext cx="1" cy="1602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19" name="Line 159"/>
            <p:cNvSpPr>
              <a:spLocks noChangeShapeType="1"/>
            </p:cNvSpPr>
            <p:nvPr/>
          </p:nvSpPr>
          <p:spPr bwMode="auto">
            <a:xfrm flipV="1">
              <a:off x="2602" y="1157"/>
              <a:ext cx="1" cy="1602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20" name="Line 160"/>
            <p:cNvSpPr>
              <a:spLocks noChangeShapeType="1"/>
            </p:cNvSpPr>
            <p:nvPr/>
          </p:nvSpPr>
          <p:spPr bwMode="auto">
            <a:xfrm flipV="1">
              <a:off x="2730" y="1157"/>
              <a:ext cx="1" cy="1602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21" name="Line 161"/>
            <p:cNvSpPr>
              <a:spLocks noChangeShapeType="1"/>
            </p:cNvSpPr>
            <p:nvPr/>
          </p:nvSpPr>
          <p:spPr bwMode="auto">
            <a:xfrm flipV="1">
              <a:off x="2733" y="1157"/>
              <a:ext cx="1" cy="1602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22" name="Line 162"/>
            <p:cNvSpPr>
              <a:spLocks noChangeShapeType="1"/>
            </p:cNvSpPr>
            <p:nvPr/>
          </p:nvSpPr>
          <p:spPr bwMode="auto">
            <a:xfrm flipV="1">
              <a:off x="2861" y="1157"/>
              <a:ext cx="1" cy="1602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23" name="Line 163"/>
            <p:cNvSpPr>
              <a:spLocks noChangeShapeType="1"/>
            </p:cNvSpPr>
            <p:nvPr/>
          </p:nvSpPr>
          <p:spPr bwMode="auto">
            <a:xfrm flipV="1">
              <a:off x="2864" y="1157"/>
              <a:ext cx="1" cy="1602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24" name="Line 164"/>
            <p:cNvSpPr>
              <a:spLocks noChangeShapeType="1"/>
            </p:cNvSpPr>
            <p:nvPr/>
          </p:nvSpPr>
          <p:spPr bwMode="auto">
            <a:xfrm flipV="1">
              <a:off x="3123" y="1157"/>
              <a:ext cx="1" cy="1602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25" name="Line 165"/>
            <p:cNvSpPr>
              <a:spLocks noChangeShapeType="1"/>
            </p:cNvSpPr>
            <p:nvPr/>
          </p:nvSpPr>
          <p:spPr bwMode="auto">
            <a:xfrm flipV="1">
              <a:off x="3125" y="1157"/>
              <a:ext cx="1" cy="1602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26" name="Line 166"/>
            <p:cNvSpPr>
              <a:spLocks noChangeShapeType="1"/>
            </p:cNvSpPr>
            <p:nvPr/>
          </p:nvSpPr>
          <p:spPr bwMode="auto">
            <a:xfrm flipV="1">
              <a:off x="3254" y="1157"/>
              <a:ext cx="1" cy="1602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27" name="Line 167"/>
            <p:cNvSpPr>
              <a:spLocks noChangeShapeType="1"/>
            </p:cNvSpPr>
            <p:nvPr/>
          </p:nvSpPr>
          <p:spPr bwMode="auto">
            <a:xfrm flipV="1">
              <a:off x="3256" y="1157"/>
              <a:ext cx="1" cy="1602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28" name="Line 168"/>
            <p:cNvSpPr>
              <a:spLocks noChangeShapeType="1"/>
            </p:cNvSpPr>
            <p:nvPr/>
          </p:nvSpPr>
          <p:spPr bwMode="auto">
            <a:xfrm flipV="1">
              <a:off x="3385" y="1157"/>
              <a:ext cx="1" cy="1602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29" name="Line 169"/>
            <p:cNvSpPr>
              <a:spLocks noChangeShapeType="1"/>
            </p:cNvSpPr>
            <p:nvPr/>
          </p:nvSpPr>
          <p:spPr bwMode="auto">
            <a:xfrm flipV="1">
              <a:off x="3387" y="1157"/>
              <a:ext cx="1" cy="1602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30" name="Line 170"/>
            <p:cNvSpPr>
              <a:spLocks noChangeShapeType="1"/>
            </p:cNvSpPr>
            <p:nvPr/>
          </p:nvSpPr>
          <p:spPr bwMode="auto">
            <a:xfrm flipV="1">
              <a:off x="3516" y="1157"/>
              <a:ext cx="1" cy="1602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31" name="Line 171"/>
            <p:cNvSpPr>
              <a:spLocks noChangeShapeType="1"/>
            </p:cNvSpPr>
            <p:nvPr/>
          </p:nvSpPr>
          <p:spPr bwMode="auto">
            <a:xfrm flipV="1">
              <a:off x="3518" y="1157"/>
              <a:ext cx="1" cy="1602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32" name="Line 172"/>
            <p:cNvSpPr>
              <a:spLocks noChangeShapeType="1"/>
            </p:cNvSpPr>
            <p:nvPr/>
          </p:nvSpPr>
          <p:spPr bwMode="auto">
            <a:xfrm flipV="1">
              <a:off x="3647" y="1157"/>
              <a:ext cx="1" cy="1602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33" name="Line 173"/>
            <p:cNvSpPr>
              <a:spLocks noChangeShapeType="1"/>
            </p:cNvSpPr>
            <p:nvPr/>
          </p:nvSpPr>
          <p:spPr bwMode="auto">
            <a:xfrm flipV="1">
              <a:off x="3649" y="1157"/>
              <a:ext cx="1" cy="1602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34" name="Line 174"/>
            <p:cNvSpPr>
              <a:spLocks noChangeShapeType="1"/>
            </p:cNvSpPr>
            <p:nvPr/>
          </p:nvSpPr>
          <p:spPr bwMode="auto">
            <a:xfrm flipV="1">
              <a:off x="3778" y="1157"/>
              <a:ext cx="1" cy="1602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35" name="Line 175"/>
            <p:cNvSpPr>
              <a:spLocks noChangeShapeType="1"/>
            </p:cNvSpPr>
            <p:nvPr/>
          </p:nvSpPr>
          <p:spPr bwMode="auto">
            <a:xfrm flipV="1">
              <a:off x="3780" y="1157"/>
              <a:ext cx="1" cy="1602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36" name="Line 176"/>
            <p:cNvSpPr>
              <a:spLocks noChangeShapeType="1"/>
            </p:cNvSpPr>
            <p:nvPr/>
          </p:nvSpPr>
          <p:spPr bwMode="auto">
            <a:xfrm flipV="1">
              <a:off x="3908" y="1157"/>
              <a:ext cx="1" cy="1602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37" name="Line 177"/>
            <p:cNvSpPr>
              <a:spLocks noChangeShapeType="1"/>
            </p:cNvSpPr>
            <p:nvPr/>
          </p:nvSpPr>
          <p:spPr bwMode="auto">
            <a:xfrm flipV="1">
              <a:off x="3911" y="1157"/>
              <a:ext cx="1" cy="1602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38" name="Line 178"/>
            <p:cNvSpPr>
              <a:spLocks noChangeShapeType="1"/>
            </p:cNvSpPr>
            <p:nvPr/>
          </p:nvSpPr>
          <p:spPr bwMode="auto">
            <a:xfrm flipV="1">
              <a:off x="4039" y="1157"/>
              <a:ext cx="1" cy="1602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39" name="Line 179"/>
            <p:cNvSpPr>
              <a:spLocks noChangeShapeType="1"/>
            </p:cNvSpPr>
            <p:nvPr/>
          </p:nvSpPr>
          <p:spPr bwMode="auto">
            <a:xfrm flipV="1">
              <a:off x="4042" y="1157"/>
              <a:ext cx="1" cy="1602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40" name="Line 180"/>
            <p:cNvSpPr>
              <a:spLocks noChangeShapeType="1"/>
            </p:cNvSpPr>
            <p:nvPr/>
          </p:nvSpPr>
          <p:spPr bwMode="auto">
            <a:xfrm flipV="1">
              <a:off x="4170" y="1157"/>
              <a:ext cx="1" cy="1602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41" name="Line 181"/>
            <p:cNvSpPr>
              <a:spLocks noChangeShapeType="1"/>
            </p:cNvSpPr>
            <p:nvPr/>
          </p:nvSpPr>
          <p:spPr bwMode="auto">
            <a:xfrm flipV="1">
              <a:off x="4173" y="1157"/>
              <a:ext cx="1" cy="1602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42" name="Line 182"/>
            <p:cNvSpPr>
              <a:spLocks noChangeShapeType="1"/>
            </p:cNvSpPr>
            <p:nvPr/>
          </p:nvSpPr>
          <p:spPr bwMode="auto">
            <a:xfrm>
              <a:off x="1685" y="2677"/>
              <a:ext cx="2619" cy="1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43" name="Line 183"/>
            <p:cNvSpPr>
              <a:spLocks noChangeShapeType="1"/>
            </p:cNvSpPr>
            <p:nvPr/>
          </p:nvSpPr>
          <p:spPr bwMode="auto">
            <a:xfrm>
              <a:off x="1685" y="2679"/>
              <a:ext cx="2619" cy="1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44" name="Line 184"/>
            <p:cNvSpPr>
              <a:spLocks noChangeShapeType="1"/>
            </p:cNvSpPr>
            <p:nvPr/>
          </p:nvSpPr>
          <p:spPr bwMode="auto">
            <a:xfrm>
              <a:off x="1685" y="2597"/>
              <a:ext cx="2619" cy="1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45" name="Line 185"/>
            <p:cNvSpPr>
              <a:spLocks noChangeShapeType="1"/>
            </p:cNvSpPr>
            <p:nvPr/>
          </p:nvSpPr>
          <p:spPr bwMode="auto">
            <a:xfrm>
              <a:off x="1685" y="2599"/>
              <a:ext cx="2619" cy="1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46" name="Line 186"/>
            <p:cNvSpPr>
              <a:spLocks noChangeShapeType="1"/>
            </p:cNvSpPr>
            <p:nvPr/>
          </p:nvSpPr>
          <p:spPr bwMode="auto">
            <a:xfrm>
              <a:off x="1685" y="2517"/>
              <a:ext cx="2619" cy="1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47" name="Line 187"/>
            <p:cNvSpPr>
              <a:spLocks noChangeShapeType="1"/>
            </p:cNvSpPr>
            <p:nvPr/>
          </p:nvSpPr>
          <p:spPr bwMode="auto">
            <a:xfrm>
              <a:off x="1685" y="2520"/>
              <a:ext cx="2619" cy="1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48" name="Line 188"/>
            <p:cNvSpPr>
              <a:spLocks noChangeShapeType="1"/>
            </p:cNvSpPr>
            <p:nvPr/>
          </p:nvSpPr>
          <p:spPr bwMode="auto">
            <a:xfrm>
              <a:off x="1685" y="2435"/>
              <a:ext cx="2619" cy="1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49" name="Line 189"/>
            <p:cNvSpPr>
              <a:spLocks noChangeShapeType="1"/>
            </p:cNvSpPr>
            <p:nvPr/>
          </p:nvSpPr>
          <p:spPr bwMode="auto">
            <a:xfrm>
              <a:off x="1685" y="2437"/>
              <a:ext cx="2619" cy="1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50" name="Line 190"/>
            <p:cNvSpPr>
              <a:spLocks noChangeShapeType="1"/>
            </p:cNvSpPr>
            <p:nvPr/>
          </p:nvSpPr>
          <p:spPr bwMode="auto">
            <a:xfrm>
              <a:off x="1685" y="2355"/>
              <a:ext cx="2619" cy="1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51" name="Line 191"/>
            <p:cNvSpPr>
              <a:spLocks noChangeShapeType="1"/>
            </p:cNvSpPr>
            <p:nvPr/>
          </p:nvSpPr>
          <p:spPr bwMode="auto">
            <a:xfrm>
              <a:off x="1685" y="2358"/>
              <a:ext cx="2619" cy="1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52" name="Line 192"/>
            <p:cNvSpPr>
              <a:spLocks noChangeShapeType="1"/>
            </p:cNvSpPr>
            <p:nvPr/>
          </p:nvSpPr>
          <p:spPr bwMode="auto">
            <a:xfrm>
              <a:off x="1685" y="2276"/>
              <a:ext cx="2619" cy="1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53" name="Line 193"/>
            <p:cNvSpPr>
              <a:spLocks noChangeShapeType="1"/>
            </p:cNvSpPr>
            <p:nvPr/>
          </p:nvSpPr>
          <p:spPr bwMode="auto">
            <a:xfrm>
              <a:off x="1685" y="2278"/>
              <a:ext cx="2619" cy="1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54" name="Line 194"/>
            <p:cNvSpPr>
              <a:spLocks noChangeShapeType="1"/>
            </p:cNvSpPr>
            <p:nvPr/>
          </p:nvSpPr>
          <p:spPr bwMode="auto">
            <a:xfrm>
              <a:off x="1685" y="2196"/>
              <a:ext cx="2619" cy="1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55" name="Line 195"/>
            <p:cNvSpPr>
              <a:spLocks noChangeShapeType="1"/>
            </p:cNvSpPr>
            <p:nvPr/>
          </p:nvSpPr>
          <p:spPr bwMode="auto">
            <a:xfrm>
              <a:off x="1685" y="2198"/>
              <a:ext cx="2619" cy="1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56" name="Line 196"/>
            <p:cNvSpPr>
              <a:spLocks noChangeShapeType="1"/>
            </p:cNvSpPr>
            <p:nvPr/>
          </p:nvSpPr>
          <p:spPr bwMode="auto">
            <a:xfrm>
              <a:off x="1685" y="2116"/>
              <a:ext cx="2619" cy="1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57" name="Line 197"/>
            <p:cNvSpPr>
              <a:spLocks noChangeShapeType="1"/>
            </p:cNvSpPr>
            <p:nvPr/>
          </p:nvSpPr>
          <p:spPr bwMode="auto">
            <a:xfrm>
              <a:off x="1685" y="2119"/>
              <a:ext cx="2619" cy="1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58" name="Line 198"/>
            <p:cNvSpPr>
              <a:spLocks noChangeShapeType="1"/>
            </p:cNvSpPr>
            <p:nvPr/>
          </p:nvSpPr>
          <p:spPr bwMode="auto">
            <a:xfrm>
              <a:off x="1685" y="2036"/>
              <a:ext cx="2619" cy="1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59" name="Line 199"/>
            <p:cNvSpPr>
              <a:spLocks noChangeShapeType="1"/>
            </p:cNvSpPr>
            <p:nvPr/>
          </p:nvSpPr>
          <p:spPr bwMode="auto">
            <a:xfrm>
              <a:off x="1685" y="2039"/>
              <a:ext cx="2619" cy="1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60" name="Line 200"/>
            <p:cNvSpPr>
              <a:spLocks noChangeShapeType="1"/>
            </p:cNvSpPr>
            <p:nvPr/>
          </p:nvSpPr>
          <p:spPr bwMode="auto">
            <a:xfrm>
              <a:off x="1685" y="1874"/>
              <a:ext cx="2619" cy="1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61" name="Line 201"/>
            <p:cNvSpPr>
              <a:spLocks noChangeShapeType="1"/>
            </p:cNvSpPr>
            <p:nvPr/>
          </p:nvSpPr>
          <p:spPr bwMode="auto">
            <a:xfrm>
              <a:off x="1685" y="1877"/>
              <a:ext cx="2619" cy="1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62" name="Line 202"/>
            <p:cNvSpPr>
              <a:spLocks noChangeShapeType="1"/>
            </p:cNvSpPr>
            <p:nvPr/>
          </p:nvSpPr>
          <p:spPr bwMode="auto">
            <a:xfrm>
              <a:off x="1685" y="1795"/>
              <a:ext cx="2619" cy="1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63" name="Line 203"/>
            <p:cNvSpPr>
              <a:spLocks noChangeShapeType="1"/>
            </p:cNvSpPr>
            <p:nvPr/>
          </p:nvSpPr>
          <p:spPr bwMode="auto">
            <a:xfrm>
              <a:off x="1685" y="1797"/>
              <a:ext cx="2619" cy="1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64" name="Line 204"/>
            <p:cNvSpPr>
              <a:spLocks noChangeShapeType="1"/>
            </p:cNvSpPr>
            <p:nvPr/>
          </p:nvSpPr>
          <p:spPr bwMode="auto">
            <a:xfrm>
              <a:off x="1685" y="1715"/>
              <a:ext cx="2619" cy="1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65" name="Line 205"/>
            <p:cNvSpPr>
              <a:spLocks noChangeShapeType="1"/>
            </p:cNvSpPr>
            <p:nvPr/>
          </p:nvSpPr>
          <p:spPr bwMode="auto">
            <a:xfrm>
              <a:off x="1685" y="1718"/>
              <a:ext cx="2619" cy="1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66" name="Line 206"/>
            <p:cNvSpPr>
              <a:spLocks noChangeShapeType="1"/>
            </p:cNvSpPr>
            <p:nvPr/>
          </p:nvSpPr>
          <p:spPr bwMode="auto">
            <a:xfrm>
              <a:off x="1685" y="1635"/>
              <a:ext cx="2619" cy="1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67" name="Line 207"/>
            <p:cNvSpPr>
              <a:spLocks noChangeShapeType="1"/>
            </p:cNvSpPr>
            <p:nvPr/>
          </p:nvSpPr>
          <p:spPr bwMode="auto">
            <a:xfrm>
              <a:off x="1685" y="1638"/>
              <a:ext cx="2619" cy="1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68" name="Line 208"/>
            <p:cNvSpPr>
              <a:spLocks noChangeShapeType="1"/>
            </p:cNvSpPr>
            <p:nvPr/>
          </p:nvSpPr>
          <p:spPr bwMode="auto">
            <a:xfrm>
              <a:off x="1685" y="1556"/>
              <a:ext cx="2619" cy="1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69" name="Line 209"/>
            <p:cNvSpPr>
              <a:spLocks noChangeShapeType="1"/>
            </p:cNvSpPr>
            <p:nvPr/>
          </p:nvSpPr>
          <p:spPr bwMode="auto">
            <a:xfrm>
              <a:off x="1685" y="1558"/>
              <a:ext cx="2619" cy="1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70" name="Line 210"/>
            <p:cNvSpPr>
              <a:spLocks noChangeShapeType="1"/>
            </p:cNvSpPr>
            <p:nvPr/>
          </p:nvSpPr>
          <p:spPr bwMode="auto">
            <a:xfrm>
              <a:off x="1685" y="1476"/>
              <a:ext cx="2619" cy="1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71" name="Line 211"/>
            <p:cNvSpPr>
              <a:spLocks noChangeShapeType="1"/>
            </p:cNvSpPr>
            <p:nvPr/>
          </p:nvSpPr>
          <p:spPr bwMode="auto">
            <a:xfrm>
              <a:off x="1685" y="1479"/>
              <a:ext cx="2619" cy="1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72" name="Line 212"/>
            <p:cNvSpPr>
              <a:spLocks noChangeShapeType="1"/>
            </p:cNvSpPr>
            <p:nvPr/>
          </p:nvSpPr>
          <p:spPr bwMode="auto">
            <a:xfrm>
              <a:off x="1685" y="1394"/>
              <a:ext cx="2619" cy="1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73" name="Line 213"/>
            <p:cNvSpPr>
              <a:spLocks noChangeShapeType="1"/>
            </p:cNvSpPr>
            <p:nvPr/>
          </p:nvSpPr>
          <p:spPr bwMode="auto">
            <a:xfrm>
              <a:off x="1685" y="1396"/>
              <a:ext cx="2619" cy="1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74" name="Line 214"/>
            <p:cNvSpPr>
              <a:spLocks noChangeShapeType="1"/>
            </p:cNvSpPr>
            <p:nvPr/>
          </p:nvSpPr>
          <p:spPr bwMode="auto">
            <a:xfrm>
              <a:off x="1685" y="1314"/>
              <a:ext cx="2619" cy="1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75" name="Line 215"/>
            <p:cNvSpPr>
              <a:spLocks noChangeShapeType="1"/>
            </p:cNvSpPr>
            <p:nvPr/>
          </p:nvSpPr>
          <p:spPr bwMode="auto">
            <a:xfrm>
              <a:off x="1685" y="1317"/>
              <a:ext cx="2619" cy="1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76" name="Line 216"/>
            <p:cNvSpPr>
              <a:spLocks noChangeShapeType="1"/>
            </p:cNvSpPr>
            <p:nvPr/>
          </p:nvSpPr>
          <p:spPr bwMode="auto">
            <a:xfrm>
              <a:off x="1685" y="1234"/>
              <a:ext cx="2619" cy="1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77" name="Line 217"/>
            <p:cNvSpPr>
              <a:spLocks noChangeShapeType="1"/>
            </p:cNvSpPr>
            <p:nvPr/>
          </p:nvSpPr>
          <p:spPr bwMode="auto">
            <a:xfrm>
              <a:off x="1685" y="1237"/>
              <a:ext cx="2619" cy="1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78" name="Line 218"/>
            <p:cNvSpPr>
              <a:spLocks noChangeShapeType="1"/>
            </p:cNvSpPr>
            <p:nvPr/>
          </p:nvSpPr>
          <p:spPr bwMode="auto">
            <a:xfrm>
              <a:off x="1685" y="1952"/>
              <a:ext cx="2619" cy="1"/>
            </a:xfrm>
            <a:prstGeom prst="line">
              <a:avLst/>
            </a:prstGeom>
            <a:noFill/>
            <a:ln w="4763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79" name="Line 219"/>
            <p:cNvSpPr>
              <a:spLocks noChangeShapeType="1"/>
            </p:cNvSpPr>
            <p:nvPr/>
          </p:nvSpPr>
          <p:spPr bwMode="auto">
            <a:xfrm>
              <a:off x="1685" y="1954"/>
              <a:ext cx="2619" cy="1"/>
            </a:xfrm>
            <a:prstGeom prst="line">
              <a:avLst/>
            </a:prstGeom>
            <a:noFill/>
            <a:ln w="4763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80" name="Line 220"/>
            <p:cNvSpPr>
              <a:spLocks noChangeShapeType="1"/>
            </p:cNvSpPr>
            <p:nvPr/>
          </p:nvSpPr>
          <p:spPr bwMode="auto">
            <a:xfrm>
              <a:off x="1685" y="1957"/>
              <a:ext cx="2619" cy="1"/>
            </a:xfrm>
            <a:prstGeom prst="line">
              <a:avLst/>
            </a:prstGeom>
            <a:noFill/>
            <a:ln w="4763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81" name="Line 221"/>
            <p:cNvSpPr>
              <a:spLocks noChangeShapeType="1"/>
            </p:cNvSpPr>
            <p:nvPr/>
          </p:nvSpPr>
          <p:spPr bwMode="auto">
            <a:xfrm>
              <a:off x="1685" y="1959"/>
              <a:ext cx="2619" cy="1"/>
            </a:xfrm>
            <a:prstGeom prst="line">
              <a:avLst/>
            </a:prstGeom>
            <a:noFill/>
            <a:ln w="4763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82" name="Rectangle 222"/>
            <p:cNvSpPr>
              <a:spLocks noChangeArrowheads="1"/>
            </p:cNvSpPr>
            <p:nvPr/>
          </p:nvSpPr>
          <p:spPr bwMode="auto">
            <a:xfrm>
              <a:off x="4255" y="1880"/>
              <a:ext cx="21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i="1">
                  <a:solidFill>
                    <a:srgbClr val="FFFFFF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12383" name="Freeform 223"/>
            <p:cNvSpPr>
              <a:spLocks/>
            </p:cNvSpPr>
            <p:nvPr/>
          </p:nvSpPr>
          <p:spPr bwMode="auto">
            <a:xfrm>
              <a:off x="4278" y="1934"/>
              <a:ext cx="23" cy="46"/>
            </a:xfrm>
            <a:custGeom>
              <a:avLst/>
              <a:gdLst>
                <a:gd name="T0" fmla="*/ 0 w 23"/>
                <a:gd name="T1" fmla="*/ 0 h 46"/>
                <a:gd name="T2" fmla="*/ 23 w 23"/>
                <a:gd name="T3" fmla="*/ 23 h 46"/>
                <a:gd name="T4" fmla="*/ 0 w 23"/>
                <a:gd name="T5" fmla="*/ 46 h 46"/>
                <a:gd name="T6" fmla="*/ 0 w 23"/>
                <a:gd name="T7" fmla="*/ 0 h 4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"/>
                <a:gd name="T13" fmla="*/ 0 h 46"/>
                <a:gd name="T14" fmla="*/ 23 w 23"/>
                <a:gd name="T15" fmla="*/ 46 h 4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" h="46">
                  <a:moveTo>
                    <a:pt x="0" y="0"/>
                  </a:moveTo>
                  <a:lnTo>
                    <a:pt x="23" y="23"/>
                  </a:lnTo>
                  <a:lnTo>
                    <a:pt x="0" y="4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4763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84" name="Line 224"/>
            <p:cNvSpPr>
              <a:spLocks noChangeShapeType="1"/>
            </p:cNvSpPr>
            <p:nvPr/>
          </p:nvSpPr>
          <p:spPr bwMode="auto">
            <a:xfrm flipV="1">
              <a:off x="2989" y="1157"/>
              <a:ext cx="1" cy="1602"/>
            </a:xfrm>
            <a:prstGeom prst="line">
              <a:avLst/>
            </a:prstGeom>
            <a:noFill/>
            <a:ln w="4763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85" name="Line 225"/>
            <p:cNvSpPr>
              <a:spLocks noChangeShapeType="1"/>
            </p:cNvSpPr>
            <p:nvPr/>
          </p:nvSpPr>
          <p:spPr bwMode="auto">
            <a:xfrm flipV="1">
              <a:off x="2992" y="1157"/>
              <a:ext cx="1" cy="1602"/>
            </a:xfrm>
            <a:prstGeom prst="line">
              <a:avLst/>
            </a:prstGeom>
            <a:noFill/>
            <a:ln w="4763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86" name="Line 226"/>
            <p:cNvSpPr>
              <a:spLocks noChangeShapeType="1"/>
            </p:cNvSpPr>
            <p:nvPr/>
          </p:nvSpPr>
          <p:spPr bwMode="auto">
            <a:xfrm flipV="1">
              <a:off x="2995" y="1157"/>
              <a:ext cx="1" cy="1602"/>
            </a:xfrm>
            <a:prstGeom prst="line">
              <a:avLst/>
            </a:prstGeom>
            <a:noFill/>
            <a:ln w="4763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87" name="Line 227"/>
            <p:cNvSpPr>
              <a:spLocks noChangeShapeType="1"/>
            </p:cNvSpPr>
            <p:nvPr/>
          </p:nvSpPr>
          <p:spPr bwMode="auto">
            <a:xfrm flipV="1">
              <a:off x="2997" y="1157"/>
              <a:ext cx="1" cy="1602"/>
            </a:xfrm>
            <a:prstGeom prst="line">
              <a:avLst/>
            </a:prstGeom>
            <a:noFill/>
            <a:ln w="4763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88" name="Rectangle 228"/>
            <p:cNvSpPr>
              <a:spLocks noChangeArrowheads="1"/>
            </p:cNvSpPr>
            <p:nvPr/>
          </p:nvSpPr>
          <p:spPr bwMode="auto">
            <a:xfrm>
              <a:off x="3025" y="1149"/>
              <a:ext cx="21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i="1">
                  <a:solidFill>
                    <a:srgbClr val="FFFFFF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12389" name="Freeform 229"/>
            <p:cNvSpPr>
              <a:spLocks/>
            </p:cNvSpPr>
            <p:nvPr/>
          </p:nvSpPr>
          <p:spPr bwMode="auto">
            <a:xfrm>
              <a:off x="2971" y="1157"/>
              <a:ext cx="47" cy="23"/>
            </a:xfrm>
            <a:custGeom>
              <a:avLst/>
              <a:gdLst>
                <a:gd name="T0" fmla="*/ 0 w 47"/>
                <a:gd name="T1" fmla="*/ 23 h 23"/>
                <a:gd name="T2" fmla="*/ 24 w 47"/>
                <a:gd name="T3" fmla="*/ 0 h 23"/>
                <a:gd name="T4" fmla="*/ 47 w 47"/>
                <a:gd name="T5" fmla="*/ 23 h 23"/>
                <a:gd name="T6" fmla="*/ 0 w 47"/>
                <a:gd name="T7" fmla="*/ 23 h 2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7"/>
                <a:gd name="T13" fmla="*/ 0 h 23"/>
                <a:gd name="T14" fmla="*/ 47 w 47"/>
                <a:gd name="T15" fmla="*/ 23 h 2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7" h="23">
                  <a:moveTo>
                    <a:pt x="0" y="23"/>
                  </a:moveTo>
                  <a:lnTo>
                    <a:pt x="24" y="0"/>
                  </a:lnTo>
                  <a:lnTo>
                    <a:pt x="47" y="23"/>
                  </a:lnTo>
                  <a:lnTo>
                    <a:pt x="0" y="23"/>
                  </a:lnTo>
                  <a:close/>
                </a:path>
              </a:pathLst>
            </a:custGeom>
            <a:noFill/>
            <a:ln w="4763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90" name="Rectangle 230"/>
            <p:cNvSpPr>
              <a:spLocks noChangeArrowheads="1"/>
            </p:cNvSpPr>
            <p:nvPr/>
          </p:nvSpPr>
          <p:spPr bwMode="auto">
            <a:xfrm>
              <a:off x="1683" y="1155"/>
              <a:ext cx="2626" cy="1609"/>
            </a:xfrm>
            <a:prstGeom prst="rect">
              <a:avLst/>
            </a:prstGeom>
            <a:noFill/>
            <a:ln w="7938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91" name="Line 231"/>
            <p:cNvSpPr>
              <a:spLocks noChangeShapeType="1"/>
            </p:cNvSpPr>
            <p:nvPr/>
          </p:nvSpPr>
          <p:spPr bwMode="auto">
            <a:xfrm>
              <a:off x="1947" y="1944"/>
              <a:ext cx="1" cy="28"/>
            </a:xfrm>
            <a:prstGeom prst="line">
              <a:avLst/>
            </a:prstGeom>
            <a:noFill/>
            <a:ln w="4763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92" name="Rectangle 232"/>
            <p:cNvSpPr>
              <a:spLocks noChangeArrowheads="1"/>
            </p:cNvSpPr>
            <p:nvPr/>
          </p:nvSpPr>
          <p:spPr bwMode="auto">
            <a:xfrm>
              <a:off x="1921" y="1972"/>
              <a:ext cx="58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FFFFFF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12393" name="Line 233"/>
            <p:cNvSpPr>
              <a:spLocks noChangeShapeType="1"/>
            </p:cNvSpPr>
            <p:nvPr/>
          </p:nvSpPr>
          <p:spPr bwMode="auto">
            <a:xfrm>
              <a:off x="2209" y="1944"/>
              <a:ext cx="1" cy="28"/>
            </a:xfrm>
            <a:prstGeom prst="line">
              <a:avLst/>
            </a:prstGeom>
            <a:noFill/>
            <a:ln w="4763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94" name="Rectangle 234"/>
            <p:cNvSpPr>
              <a:spLocks noChangeArrowheads="1"/>
            </p:cNvSpPr>
            <p:nvPr/>
          </p:nvSpPr>
          <p:spPr bwMode="auto">
            <a:xfrm>
              <a:off x="2183" y="1972"/>
              <a:ext cx="58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FFFFFF"/>
                  </a:solidFill>
                  <a:latin typeface="Courier New" pitchFamily="49" charset="0"/>
                </a:rPr>
                <a:t>-3</a:t>
              </a:r>
              <a:endParaRPr lang="en-US"/>
            </a:p>
          </p:txBody>
        </p:sp>
        <p:sp>
          <p:nvSpPr>
            <p:cNvPr id="12395" name="Line 235"/>
            <p:cNvSpPr>
              <a:spLocks noChangeShapeType="1"/>
            </p:cNvSpPr>
            <p:nvPr/>
          </p:nvSpPr>
          <p:spPr bwMode="auto">
            <a:xfrm>
              <a:off x="2471" y="1944"/>
              <a:ext cx="1" cy="28"/>
            </a:xfrm>
            <a:prstGeom prst="line">
              <a:avLst/>
            </a:prstGeom>
            <a:noFill/>
            <a:ln w="4763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96" name="Rectangle 236"/>
            <p:cNvSpPr>
              <a:spLocks noChangeArrowheads="1"/>
            </p:cNvSpPr>
            <p:nvPr/>
          </p:nvSpPr>
          <p:spPr bwMode="auto">
            <a:xfrm>
              <a:off x="2445" y="1972"/>
              <a:ext cx="58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FFFFFF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12397" name="Line 237"/>
            <p:cNvSpPr>
              <a:spLocks noChangeShapeType="1"/>
            </p:cNvSpPr>
            <p:nvPr/>
          </p:nvSpPr>
          <p:spPr bwMode="auto">
            <a:xfrm>
              <a:off x="2733" y="1944"/>
              <a:ext cx="1" cy="28"/>
            </a:xfrm>
            <a:prstGeom prst="line">
              <a:avLst/>
            </a:prstGeom>
            <a:noFill/>
            <a:ln w="4763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98" name="Rectangle 238"/>
            <p:cNvSpPr>
              <a:spLocks noChangeArrowheads="1"/>
            </p:cNvSpPr>
            <p:nvPr/>
          </p:nvSpPr>
          <p:spPr bwMode="auto">
            <a:xfrm>
              <a:off x="2707" y="1972"/>
              <a:ext cx="58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FFFFFF"/>
                  </a:solidFill>
                  <a:latin typeface="Courier New" pitchFamily="49" charset="0"/>
                </a:rPr>
                <a:t>-1</a:t>
              </a:r>
              <a:endParaRPr lang="en-US"/>
            </a:p>
          </p:txBody>
        </p:sp>
        <p:sp>
          <p:nvSpPr>
            <p:cNvPr id="12399" name="Rectangle 239"/>
            <p:cNvSpPr>
              <a:spLocks noChangeArrowheads="1"/>
            </p:cNvSpPr>
            <p:nvPr/>
          </p:nvSpPr>
          <p:spPr bwMode="auto">
            <a:xfrm>
              <a:off x="3005" y="1972"/>
              <a:ext cx="29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FFFFFF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12400" name="Line 240"/>
            <p:cNvSpPr>
              <a:spLocks noChangeShapeType="1"/>
            </p:cNvSpPr>
            <p:nvPr/>
          </p:nvSpPr>
          <p:spPr bwMode="auto">
            <a:xfrm>
              <a:off x="3256" y="1944"/>
              <a:ext cx="1" cy="28"/>
            </a:xfrm>
            <a:prstGeom prst="line">
              <a:avLst/>
            </a:prstGeom>
            <a:noFill/>
            <a:ln w="4763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401" name="Rectangle 241"/>
            <p:cNvSpPr>
              <a:spLocks noChangeArrowheads="1"/>
            </p:cNvSpPr>
            <p:nvPr/>
          </p:nvSpPr>
          <p:spPr bwMode="auto">
            <a:xfrm>
              <a:off x="3259" y="1972"/>
              <a:ext cx="29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FFFFFF"/>
                  </a:solidFill>
                  <a:latin typeface="Courier New" pitchFamily="49" charset="0"/>
                </a:rPr>
                <a:t>1</a:t>
              </a:r>
              <a:endParaRPr lang="en-US"/>
            </a:p>
          </p:txBody>
        </p:sp>
        <p:sp>
          <p:nvSpPr>
            <p:cNvPr id="12402" name="Line 242"/>
            <p:cNvSpPr>
              <a:spLocks noChangeShapeType="1"/>
            </p:cNvSpPr>
            <p:nvPr/>
          </p:nvSpPr>
          <p:spPr bwMode="auto">
            <a:xfrm>
              <a:off x="3518" y="1944"/>
              <a:ext cx="1" cy="28"/>
            </a:xfrm>
            <a:prstGeom prst="line">
              <a:avLst/>
            </a:prstGeom>
            <a:noFill/>
            <a:ln w="4763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403" name="Rectangle 243"/>
            <p:cNvSpPr>
              <a:spLocks noChangeArrowheads="1"/>
            </p:cNvSpPr>
            <p:nvPr/>
          </p:nvSpPr>
          <p:spPr bwMode="auto">
            <a:xfrm>
              <a:off x="3521" y="1972"/>
              <a:ext cx="29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FFFFFF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12404" name="Line 244"/>
            <p:cNvSpPr>
              <a:spLocks noChangeShapeType="1"/>
            </p:cNvSpPr>
            <p:nvPr/>
          </p:nvSpPr>
          <p:spPr bwMode="auto">
            <a:xfrm>
              <a:off x="3780" y="1944"/>
              <a:ext cx="1" cy="28"/>
            </a:xfrm>
            <a:prstGeom prst="line">
              <a:avLst/>
            </a:prstGeom>
            <a:noFill/>
            <a:ln w="4763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405" name="Rectangle 245"/>
            <p:cNvSpPr>
              <a:spLocks noChangeArrowheads="1"/>
            </p:cNvSpPr>
            <p:nvPr/>
          </p:nvSpPr>
          <p:spPr bwMode="auto">
            <a:xfrm>
              <a:off x="3783" y="1972"/>
              <a:ext cx="29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FFFFFF"/>
                  </a:solidFill>
                  <a:latin typeface="Courier New" pitchFamily="49" charset="0"/>
                </a:rPr>
                <a:t>3</a:t>
              </a:r>
              <a:endParaRPr lang="en-US"/>
            </a:p>
          </p:txBody>
        </p:sp>
        <p:sp>
          <p:nvSpPr>
            <p:cNvPr id="12406" name="Line 246"/>
            <p:cNvSpPr>
              <a:spLocks noChangeShapeType="1"/>
            </p:cNvSpPr>
            <p:nvPr/>
          </p:nvSpPr>
          <p:spPr bwMode="auto">
            <a:xfrm>
              <a:off x="4042" y="1944"/>
              <a:ext cx="1" cy="28"/>
            </a:xfrm>
            <a:prstGeom prst="line">
              <a:avLst/>
            </a:prstGeom>
            <a:noFill/>
            <a:ln w="4763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407" name="Rectangle 247"/>
            <p:cNvSpPr>
              <a:spLocks noChangeArrowheads="1"/>
            </p:cNvSpPr>
            <p:nvPr/>
          </p:nvSpPr>
          <p:spPr bwMode="auto">
            <a:xfrm>
              <a:off x="4045" y="1972"/>
              <a:ext cx="29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FFFFFF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12408" name="Rectangle 248"/>
            <p:cNvSpPr>
              <a:spLocks noChangeArrowheads="1"/>
            </p:cNvSpPr>
            <p:nvPr/>
          </p:nvSpPr>
          <p:spPr bwMode="auto">
            <a:xfrm>
              <a:off x="2928" y="2553"/>
              <a:ext cx="58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FFFFFF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12409" name="Line 249"/>
            <p:cNvSpPr>
              <a:spLocks noChangeShapeType="1"/>
            </p:cNvSpPr>
            <p:nvPr/>
          </p:nvSpPr>
          <p:spPr bwMode="auto">
            <a:xfrm>
              <a:off x="2982" y="2599"/>
              <a:ext cx="28" cy="1"/>
            </a:xfrm>
            <a:prstGeom prst="line">
              <a:avLst/>
            </a:prstGeom>
            <a:noFill/>
            <a:ln w="4763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410" name="Rectangle 250"/>
            <p:cNvSpPr>
              <a:spLocks noChangeArrowheads="1"/>
            </p:cNvSpPr>
            <p:nvPr/>
          </p:nvSpPr>
          <p:spPr bwMode="auto">
            <a:xfrm>
              <a:off x="2928" y="2391"/>
              <a:ext cx="58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FFFFFF"/>
                  </a:solidFill>
                  <a:latin typeface="Courier New" pitchFamily="49" charset="0"/>
                </a:rPr>
                <a:t>-3</a:t>
              </a:r>
              <a:endParaRPr lang="en-US"/>
            </a:p>
          </p:txBody>
        </p:sp>
        <p:sp>
          <p:nvSpPr>
            <p:cNvPr id="12411" name="Line 251"/>
            <p:cNvSpPr>
              <a:spLocks noChangeShapeType="1"/>
            </p:cNvSpPr>
            <p:nvPr/>
          </p:nvSpPr>
          <p:spPr bwMode="auto">
            <a:xfrm>
              <a:off x="2982" y="2437"/>
              <a:ext cx="28" cy="1"/>
            </a:xfrm>
            <a:prstGeom prst="line">
              <a:avLst/>
            </a:prstGeom>
            <a:noFill/>
            <a:ln w="4763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412" name="Rectangle 252"/>
            <p:cNvSpPr>
              <a:spLocks noChangeArrowheads="1"/>
            </p:cNvSpPr>
            <p:nvPr/>
          </p:nvSpPr>
          <p:spPr bwMode="auto">
            <a:xfrm>
              <a:off x="2928" y="2232"/>
              <a:ext cx="58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FFFFFF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12413" name="Line 253"/>
            <p:cNvSpPr>
              <a:spLocks noChangeShapeType="1"/>
            </p:cNvSpPr>
            <p:nvPr/>
          </p:nvSpPr>
          <p:spPr bwMode="auto">
            <a:xfrm>
              <a:off x="2982" y="2278"/>
              <a:ext cx="28" cy="1"/>
            </a:xfrm>
            <a:prstGeom prst="line">
              <a:avLst/>
            </a:prstGeom>
            <a:noFill/>
            <a:ln w="4763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414" name="Rectangle 254"/>
            <p:cNvSpPr>
              <a:spLocks noChangeArrowheads="1"/>
            </p:cNvSpPr>
            <p:nvPr/>
          </p:nvSpPr>
          <p:spPr bwMode="auto">
            <a:xfrm>
              <a:off x="2928" y="2072"/>
              <a:ext cx="58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FFFFFF"/>
                  </a:solidFill>
                  <a:latin typeface="Courier New" pitchFamily="49" charset="0"/>
                </a:rPr>
                <a:t>-1</a:t>
              </a:r>
              <a:endParaRPr lang="en-US"/>
            </a:p>
          </p:txBody>
        </p:sp>
        <p:sp>
          <p:nvSpPr>
            <p:cNvPr id="12415" name="Line 255"/>
            <p:cNvSpPr>
              <a:spLocks noChangeShapeType="1"/>
            </p:cNvSpPr>
            <p:nvPr/>
          </p:nvSpPr>
          <p:spPr bwMode="auto">
            <a:xfrm>
              <a:off x="2982" y="2119"/>
              <a:ext cx="28" cy="1"/>
            </a:xfrm>
            <a:prstGeom prst="line">
              <a:avLst/>
            </a:prstGeom>
            <a:noFill/>
            <a:ln w="4763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416" name="Rectangle 256"/>
            <p:cNvSpPr>
              <a:spLocks noChangeArrowheads="1"/>
            </p:cNvSpPr>
            <p:nvPr/>
          </p:nvSpPr>
          <p:spPr bwMode="auto">
            <a:xfrm>
              <a:off x="2953" y="1903"/>
              <a:ext cx="29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FFFFFF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12417" name="Rectangle 257"/>
            <p:cNvSpPr>
              <a:spLocks noChangeArrowheads="1"/>
            </p:cNvSpPr>
            <p:nvPr/>
          </p:nvSpPr>
          <p:spPr bwMode="auto">
            <a:xfrm>
              <a:off x="2953" y="1751"/>
              <a:ext cx="29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FFFFFF"/>
                  </a:solidFill>
                  <a:latin typeface="Courier New" pitchFamily="49" charset="0"/>
                </a:rPr>
                <a:t>1</a:t>
              </a:r>
              <a:endParaRPr lang="en-US"/>
            </a:p>
          </p:txBody>
        </p:sp>
        <p:sp>
          <p:nvSpPr>
            <p:cNvPr id="12418" name="Line 258"/>
            <p:cNvSpPr>
              <a:spLocks noChangeShapeType="1"/>
            </p:cNvSpPr>
            <p:nvPr/>
          </p:nvSpPr>
          <p:spPr bwMode="auto">
            <a:xfrm>
              <a:off x="2982" y="1797"/>
              <a:ext cx="28" cy="1"/>
            </a:xfrm>
            <a:prstGeom prst="line">
              <a:avLst/>
            </a:prstGeom>
            <a:noFill/>
            <a:ln w="4763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419" name="Rectangle 259"/>
            <p:cNvSpPr>
              <a:spLocks noChangeArrowheads="1"/>
            </p:cNvSpPr>
            <p:nvPr/>
          </p:nvSpPr>
          <p:spPr bwMode="auto">
            <a:xfrm>
              <a:off x="2953" y="1592"/>
              <a:ext cx="29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FFFFFF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12420" name="Line 260"/>
            <p:cNvSpPr>
              <a:spLocks noChangeShapeType="1"/>
            </p:cNvSpPr>
            <p:nvPr/>
          </p:nvSpPr>
          <p:spPr bwMode="auto">
            <a:xfrm>
              <a:off x="2982" y="1638"/>
              <a:ext cx="28" cy="1"/>
            </a:xfrm>
            <a:prstGeom prst="line">
              <a:avLst/>
            </a:prstGeom>
            <a:noFill/>
            <a:ln w="4763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421" name="Rectangle 261"/>
            <p:cNvSpPr>
              <a:spLocks noChangeArrowheads="1"/>
            </p:cNvSpPr>
            <p:nvPr/>
          </p:nvSpPr>
          <p:spPr bwMode="auto">
            <a:xfrm>
              <a:off x="2953" y="1432"/>
              <a:ext cx="29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FFFFFF"/>
                  </a:solidFill>
                  <a:latin typeface="Courier New" pitchFamily="49" charset="0"/>
                </a:rPr>
                <a:t>3</a:t>
              </a:r>
              <a:endParaRPr lang="en-US"/>
            </a:p>
          </p:txBody>
        </p:sp>
        <p:sp>
          <p:nvSpPr>
            <p:cNvPr id="12422" name="Line 262"/>
            <p:cNvSpPr>
              <a:spLocks noChangeShapeType="1"/>
            </p:cNvSpPr>
            <p:nvPr/>
          </p:nvSpPr>
          <p:spPr bwMode="auto">
            <a:xfrm>
              <a:off x="2982" y="1479"/>
              <a:ext cx="28" cy="1"/>
            </a:xfrm>
            <a:prstGeom prst="line">
              <a:avLst/>
            </a:prstGeom>
            <a:noFill/>
            <a:ln w="4763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423" name="Rectangle 263"/>
            <p:cNvSpPr>
              <a:spLocks noChangeArrowheads="1"/>
            </p:cNvSpPr>
            <p:nvPr/>
          </p:nvSpPr>
          <p:spPr bwMode="auto">
            <a:xfrm>
              <a:off x="2953" y="1270"/>
              <a:ext cx="29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FFFFFF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12424" name="Line 264"/>
            <p:cNvSpPr>
              <a:spLocks noChangeShapeType="1"/>
            </p:cNvSpPr>
            <p:nvPr/>
          </p:nvSpPr>
          <p:spPr bwMode="auto">
            <a:xfrm>
              <a:off x="2982" y="1317"/>
              <a:ext cx="28" cy="1"/>
            </a:xfrm>
            <a:prstGeom prst="line">
              <a:avLst/>
            </a:prstGeom>
            <a:noFill/>
            <a:ln w="4763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425" name="Rectangle 265"/>
            <p:cNvSpPr>
              <a:spLocks noChangeArrowheads="1"/>
            </p:cNvSpPr>
            <p:nvPr/>
          </p:nvSpPr>
          <p:spPr bwMode="auto">
            <a:xfrm>
              <a:off x="1683" y="1155"/>
              <a:ext cx="2626" cy="1609"/>
            </a:xfrm>
            <a:prstGeom prst="rect">
              <a:avLst/>
            </a:prstGeom>
            <a:noFill/>
            <a:ln w="7938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30986" name="Oval 266"/>
          <p:cNvSpPr>
            <a:spLocks noChangeArrowheads="1"/>
          </p:cNvSpPr>
          <p:nvPr/>
        </p:nvSpPr>
        <p:spPr bwMode="auto">
          <a:xfrm>
            <a:off x="4673600" y="3022600"/>
            <a:ext cx="163513" cy="1476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0987" name="Text Box 267"/>
          <p:cNvSpPr txBox="1">
            <a:spLocks noChangeArrowheads="1"/>
          </p:cNvSpPr>
          <p:nvPr/>
        </p:nvSpPr>
        <p:spPr bwMode="auto">
          <a:xfrm>
            <a:off x="2971800" y="3810000"/>
            <a:ext cx="1482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</a:rPr>
              <a:t>Quadrant 3</a:t>
            </a:r>
          </a:p>
        </p:txBody>
      </p:sp>
      <p:sp>
        <p:nvSpPr>
          <p:cNvPr id="30988" name="Line 268"/>
          <p:cNvSpPr>
            <a:spLocks noChangeShapeType="1"/>
          </p:cNvSpPr>
          <p:nvPr/>
        </p:nvSpPr>
        <p:spPr bwMode="auto">
          <a:xfrm flipV="1">
            <a:off x="1219200" y="3162300"/>
            <a:ext cx="3429000" cy="661988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0989" name="Text Box 269"/>
          <p:cNvSpPr txBox="1">
            <a:spLocks noChangeArrowheads="1"/>
          </p:cNvSpPr>
          <p:nvPr/>
        </p:nvSpPr>
        <p:spPr bwMode="auto">
          <a:xfrm>
            <a:off x="5029200" y="3810000"/>
            <a:ext cx="1482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</a:rPr>
              <a:t>Quadrant 4</a:t>
            </a:r>
          </a:p>
        </p:txBody>
      </p:sp>
      <p:sp>
        <p:nvSpPr>
          <p:cNvPr id="30990" name="Text Box 270"/>
          <p:cNvSpPr txBox="1">
            <a:spLocks noChangeArrowheads="1"/>
          </p:cNvSpPr>
          <p:nvPr/>
        </p:nvSpPr>
        <p:spPr bwMode="auto">
          <a:xfrm>
            <a:off x="2971800" y="2133600"/>
            <a:ext cx="1482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</a:rPr>
              <a:t>Quadrant 2</a:t>
            </a:r>
          </a:p>
        </p:txBody>
      </p:sp>
      <p:sp>
        <p:nvSpPr>
          <p:cNvPr id="30991" name="Text Box 271"/>
          <p:cNvSpPr txBox="1">
            <a:spLocks noChangeArrowheads="1"/>
          </p:cNvSpPr>
          <p:nvPr/>
        </p:nvSpPr>
        <p:spPr bwMode="auto">
          <a:xfrm>
            <a:off x="5029200" y="2133600"/>
            <a:ext cx="1482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</a:rPr>
              <a:t>Quadrant 1</a:t>
            </a:r>
          </a:p>
        </p:txBody>
      </p:sp>
    </p:spTree>
    <p:extLst>
      <p:ext uri="{BB962C8B-B14F-4D97-AF65-F5344CB8AC3E}">
        <p14:creationId xmlns:p14="http://schemas.microsoft.com/office/powerpoint/2010/main" val="2990442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9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9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9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9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9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9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9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9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0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0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0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0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30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0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0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/>
      <p:bldP spid="30727" grpId="0"/>
      <p:bldP spid="30728" grpId="0"/>
      <p:bldP spid="30729" grpId="0"/>
      <p:bldP spid="30731" grpId="0"/>
      <p:bldP spid="30734" grpId="0" animBg="1"/>
      <p:bldP spid="30986" grpId="0" animBg="1"/>
      <p:bldP spid="30987" grpId="0"/>
      <p:bldP spid="30988" grpId="0" animBg="1"/>
      <p:bldP spid="30989" grpId="0"/>
      <p:bldP spid="30990" grpId="0"/>
      <p:bldP spid="3099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l" eaLnBrk="1" hangingPunct="1"/>
            <a:r>
              <a:rPr lang="en-CA" dirty="0" smtClean="0"/>
              <a:t>I) Horizontal &amp; Vertical Lines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95536" y="1010891"/>
            <a:ext cx="75326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200">
                <a:solidFill>
                  <a:srgbClr val="FF0000"/>
                </a:solidFill>
              </a:rPr>
              <a:t>A Horizontal line has an equation in the form of: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11411" y="1518891"/>
            <a:ext cx="6002338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200">
                <a:solidFill>
                  <a:srgbClr val="FF0000"/>
                </a:solidFill>
              </a:rPr>
              <a:t>A Vertical line has an equation in the form of: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7502012"/>
              </p:ext>
            </p:extLst>
          </p:nvPr>
        </p:nvGraphicFramePr>
        <p:xfrm>
          <a:off x="6451849" y="980728"/>
          <a:ext cx="890587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" name="Equation" r:id="rId4" imgW="393359" imgH="215713" progId="Equation.DSMT4">
                  <p:embed/>
                </p:oleObj>
              </mc:Choice>
              <mc:Fallback>
                <p:oleObj name="Equation" r:id="rId4" imgW="393359" imgH="215713" progId="Equation.DSMT4">
                  <p:embed/>
                  <p:pic>
                    <p:nvPicPr>
                      <p:cNvPr id="0" name="Picture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1849" y="980728"/>
                        <a:ext cx="890587" cy="487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1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1803418"/>
              </p:ext>
            </p:extLst>
          </p:nvPr>
        </p:nvGraphicFramePr>
        <p:xfrm>
          <a:off x="6477249" y="1498253"/>
          <a:ext cx="862012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8" name="Equation" r:id="rId6" imgW="380835" imgH="190417" progId="Equation.DSMT4">
                  <p:embed/>
                </p:oleObj>
              </mc:Choice>
              <mc:Fallback>
                <p:oleObj name="Equation" r:id="rId6" imgW="380835" imgH="190417" progId="Equation.DSMT4">
                  <p:embed/>
                  <p:pic>
                    <p:nvPicPr>
                      <p:cNvPr id="0" name="Picture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249" y="1498253"/>
                        <a:ext cx="862012" cy="430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6941634"/>
              </p:ext>
            </p:extLst>
          </p:nvPr>
        </p:nvGraphicFramePr>
        <p:xfrm>
          <a:off x="5913686" y="1971328"/>
          <a:ext cx="2192338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9" name="Equation" r:id="rId8" imgW="1167893" imgH="253890" progId="Equation.DSMT4">
                  <p:embed/>
                </p:oleObj>
              </mc:Choice>
              <mc:Fallback>
                <p:oleObj name="Equation" r:id="rId8" imgW="1167893" imgH="253890" progId="Equation.DSMT4">
                  <p:embed/>
                  <p:pic>
                    <p:nvPicPr>
                      <p:cNvPr id="0" name="Picture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3686" y="1971328"/>
                        <a:ext cx="2192338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90" name="Picture 18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2386013"/>
            <a:ext cx="4276725" cy="3835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  <p:cxnSp>
        <p:nvCxnSpPr>
          <p:cNvPr id="11" name="Straight Connector 10"/>
          <p:cNvCxnSpPr/>
          <p:nvPr/>
        </p:nvCxnSpPr>
        <p:spPr>
          <a:xfrm>
            <a:off x="463550" y="3016250"/>
            <a:ext cx="4286250" cy="1588"/>
          </a:xfrm>
          <a:prstGeom prst="line">
            <a:avLst/>
          </a:prstGeom>
          <a:ln w="2222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79425" y="4519613"/>
            <a:ext cx="4286250" cy="1587"/>
          </a:xfrm>
          <a:prstGeom prst="line">
            <a:avLst/>
          </a:prstGeom>
          <a:ln w="2222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821" name="Object 5"/>
          <p:cNvGraphicFramePr>
            <a:graphicFrameLocks noChangeAspect="1"/>
          </p:cNvGraphicFramePr>
          <p:nvPr/>
        </p:nvGraphicFramePr>
        <p:xfrm>
          <a:off x="4838700" y="2751138"/>
          <a:ext cx="890588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0" name="Equation" r:id="rId11" imgW="393529" imgH="203112" progId="Equation.DSMT4">
                  <p:embed/>
                </p:oleObj>
              </mc:Choice>
              <mc:Fallback>
                <p:oleObj name="Equation" r:id="rId11" imgW="393529" imgH="203112" progId="Equation.DSMT4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8700" y="2751138"/>
                        <a:ext cx="890588" cy="458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2" name="Object 6"/>
          <p:cNvGraphicFramePr>
            <a:graphicFrameLocks noChangeAspect="1"/>
          </p:cNvGraphicFramePr>
          <p:nvPr/>
        </p:nvGraphicFramePr>
        <p:xfrm>
          <a:off x="4764088" y="4291013"/>
          <a:ext cx="1063625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1" name="Equation" r:id="rId13" imgW="469696" imgH="203112" progId="Equation.DSMT4">
                  <p:embed/>
                </p:oleObj>
              </mc:Choice>
              <mc:Fallback>
                <p:oleObj name="Equation" r:id="rId13" imgW="469696" imgH="203112" progId="Equation.DSMT4">
                  <p:embed/>
                  <p:pic>
                    <p:nvPicPr>
                      <p:cNvPr id="0" name="Picture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4088" y="4291013"/>
                        <a:ext cx="1063625" cy="458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Straight Arrow Connector 15"/>
          <p:cNvCxnSpPr/>
          <p:nvPr/>
        </p:nvCxnSpPr>
        <p:spPr>
          <a:xfrm rot="5400000">
            <a:off x="-388937" y="4305300"/>
            <a:ext cx="3862388" cy="1587"/>
          </a:xfrm>
          <a:prstGeom prst="straightConnector1">
            <a:avLst/>
          </a:prstGeom>
          <a:ln w="25400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1951831" y="4299744"/>
            <a:ext cx="3862388" cy="12700"/>
          </a:xfrm>
          <a:prstGeom prst="straightConnector1">
            <a:avLst/>
          </a:prstGeom>
          <a:ln w="25400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823" name="Object 7"/>
          <p:cNvGraphicFramePr>
            <a:graphicFrameLocks noChangeAspect="1"/>
          </p:cNvGraphicFramePr>
          <p:nvPr/>
        </p:nvGraphicFramePr>
        <p:xfrm>
          <a:off x="1038225" y="6272213"/>
          <a:ext cx="1063625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2" name="Equation" r:id="rId15" imgW="469696" imgH="177723" progId="Equation.DSMT4">
                  <p:embed/>
                </p:oleObj>
              </mc:Choice>
              <mc:Fallback>
                <p:oleObj name="Equation" r:id="rId15" imgW="469696" imgH="177723" progId="Equation.DSMT4">
                  <p:embed/>
                  <p:pic>
                    <p:nvPicPr>
                      <p:cNvPr id="0" name="Picture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8225" y="6272213"/>
                        <a:ext cx="1063625" cy="401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4" name="Object 8"/>
          <p:cNvGraphicFramePr>
            <a:graphicFrameLocks noChangeAspect="1"/>
          </p:cNvGraphicFramePr>
          <p:nvPr/>
        </p:nvGraphicFramePr>
        <p:xfrm>
          <a:off x="3209925" y="6269038"/>
          <a:ext cx="863600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3" name="Equation" r:id="rId17" imgW="380670" imgH="177646" progId="Equation.DSMT4">
                  <p:embed/>
                </p:oleObj>
              </mc:Choice>
              <mc:Fallback>
                <p:oleObj name="Equation" r:id="rId17" imgW="380670" imgH="177646" progId="Equation.DSMT4">
                  <p:embed/>
                  <p:pic>
                    <p:nvPicPr>
                      <p:cNvPr id="0" name="Picture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9925" y="6269038"/>
                        <a:ext cx="863600" cy="401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Oval 20"/>
          <p:cNvSpPr/>
          <p:nvPr/>
        </p:nvSpPr>
        <p:spPr>
          <a:xfrm>
            <a:off x="1938338" y="2974975"/>
            <a:ext cx="68262" cy="82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2" name="Oval 21"/>
          <p:cNvSpPr/>
          <p:nvPr/>
        </p:nvSpPr>
        <p:spPr>
          <a:xfrm>
            <a:off x="3236913" y="2978150"/>
            <a:ext cx="68262" cy="809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23" name="Object 9"/>
          <p:cNvGraphicFramePr>
            <a:graphicFrameLocks noChangeAspect="1"/>
          </p:cNvGraphicFramePr>
          <p:nvPr/>
        </p:nvGraphicFramePr>
        <p:xfrm>
          <a:off x="1539875" y="3152775"/>
          <a:ext cx="892175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4" name="Equation" r:id="rId19" imgW="520474" imgH="253890" progId="Equation.DSMT4">
                  <p:embed/>
                </p:oleObj>
              </mc:Choice>
              <mc:Fallback>
                <p:oleObj name="Equation" r:id="rId19" imgW="520474" imgH="253890" progId="Equation.DSMT4">
                  <p:embed/>
                  <p:pic>
                    <p:nvPicPr>
                      <p:cNvPr id="0" name="Picture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9875" y="3152775"/>
                        <a:ext cx="892175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10"/>
          <p:cNvGraphicFramePr>
            <a:graphicFrameLocks noChangeAspect="1"/>
          </p:cNvGraphicFramePr>
          <p:nvPr/>
        </p:nvGraphicFramePr>
        <p:xfrm>
          <a:off x="3005138" y="3109913"/>
          <a:ext cx="65405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5" name="Equation" r:id="rId21" imgW="380835" imgH="253890" progId="Equation.DSMT4">
                  <p:embed/>
                </p:oleObj>
              </mc:Choice>
              <mc:Fallback>
                <p:oleObj name="Equation" r:id="rId21" imgW="380835" imgH="253890" progId="Equation.DSMT4">
                  <p:embed/>
                  <p:pic>
                    <p:nvPicPr>
                      <p:cNvPr id="0" name="Picture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5138" y="3109913"/>
                        <a:ext cx="654050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Oval 24"/>
          <p:cNvSpPr/>
          <p:nvPr/>
        </p:nvSpPr>
        <p:spPr>
          <a:xfrm>
            <a:off x="4071938" y="2979738"/>
            <a:ext cx="68262" cy="82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26" name="Object 11"/>
          <p:cNvGraphicFramePr>
            <a:graphicFrameLocks noChangeAspect="1"/>
          </p:cNvGraphicFramePr>
          <p:nvPr/>
        </p:nvGraphicFramePr>
        <p:xfrm>
          <a:off x="3829050" y="3111500"/>
          <a:ext cx="676275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" name="Equation" r:id="rId23" imgW="393529" imgH="253890" progId="Equation.DSMT4">
                  <p:embed/>
                </p:oleObj>
              </mc:Choice>
              <mc:Fallback>
                <p:oleObj name="Equation" r:id="rId23" imgW="393529" imgH="253890" progId="Equation.DSMT4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9050" y="3111500"/>
                        <a:ext cx="676275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5513388" y="3098800"/>
            <a:ext cx="2947987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100">
                <a:solidFill>
                  <a:srgbClr val="FF0000"/>
                </a:solidFill>
              </a:rPr>
              <a:t>The y-coordinate of every point is “6”</a:t>
            </a:r>
          </a:p>
        </p:txBody>
      </p:sp>
      <p:sp>
        <p:nvSpPr>
          <p:cNvPr id="28" name="Oval 27"/>
          <p:cNvSpPr/>
          <p:nvPr/>
        </p:nvSpPr>
        <p:spPr>
          <a:xfrm>
            <a:off x="1501775" y="3194050"/>
            <a:ext cx="68263" cy="809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29" name="Object 12"/>
          <p:cNvGraphicFramePr>
            <a:graphicFrameLocks noChangeAspect="1"/>
          </p:cNvGraphicFramePr>
          <p:nvPr/>
        </p:nvGraphicFramePr>
        <p:xfrm>
          <a:off x="561975" y="2987675"/>
          <a:ext cx="827088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" name="Equation" r:id="rId25" imgW="482391" imgH="253890" progId="Equation.DSMT4">
                  <p:embed/>
                </p:oleObj>
              </mc:Choice>
              <mc:Fallback>
                <p:oleObj name="Equation" r:id="rId25" imgW="482391" imgH="253890" progId="Equation.DSMT4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975" y="2987675"/>
                        <a:ext cx="827088" cy="436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Oval 29"/>
          <p:cNvSpPr/>
          <p:nvPr/>
        </p:nvSpPr>
        <p:spPr>
          <a:xfrm>
            <a:off x="1503363" y="3836988"/>
            <a:ext cx="68262" cy="82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31" name="Object 13"/>
          <p:cNvGraphicFramePr>
            <a:graphicFrameLocks noChangeAspect="1"/>
          </p:cNvGraphicFramePr>
          <p:nvPr/>
        </p:nvGraphicFramePr>
        <p:xfrm>
          <a:off x="565150" y="3632200"/>
          <a:ext cx="827088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" name="Equation" r:id="rId27" imgW="482391" imgH="253890" progId="Equation.DSMT4">
                  <p:embed/>
                </p:oleObj>
              </mc:Choice>
              <mc:Fallback>
                <p:oleObj name="Equation" r:id="rId27" imgW="482391" imgH="253890" progId="Equation.DSMT4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" y="3632200"/>
                        <a:ext cx="827088" cy="436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Oval 32"/>
          <p:cNvSpPr/>
          <p:nvPr/>
        </p:nvSpPr>
        <p:spPr>
          <a:xfrm>
            <a:off x="1517650" y="4887913"/>
            <a:ext cx="68263" cy="82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34" name="Object 15"/>
          <p:cNvGraphicFramePr>
            <a:graphicFrameLocks noChangeAspect="1"/>
          </p:cNvGraphicFramePr>
          <p:nvPr/>
        </p:nvGraphicFramePr>
        <p:xfrm>
          <a:off x="487363" y="4683125"/>
          <a:ext cx="979487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" name="Equation" r:id="rId29" imgW="571252" imgH="253890" progId="Equation.DSMT4">
                  <p:embed/>
                </p:oleObj>
              </mc:Choice>
              <mc:Fallback>
                <p:oleObj name="Equation" r:id="rId29" imgW="571252" imgH="253890" progId="Equation.DSMT4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363" y="4683125"/>
                        <a:ext cx="979487" cy="436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5624513" y="4943475"/>
            <a:ext cx="2947987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100">
                <a:solidFill>
                  <a:srgbClr val="FF0000"/>
                </a:solidFill>
              </a:rPr>
              <a:t>The x-coordinate of every point is “-5”</a:t>
            </a:r>
          </a:p>
        </p:txBody>
      </p:sp>
    </p:spTree>
    <p:extLst>
      <p:ext uri="{BB962C8B-B14F-4D97-AF65-F5344CB8AC3E}">
        <p14:creationId xmlns:p14="http://schemas.microsoft.com/office/powerpoint/2010/main" val="2041058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2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21" grpId="0" animBg="1"/>
      <p:bldP spid="21" grpId="1" animBg="1"/>
      <p:bldP spid="22" grpId="0" animBg="1"/>
      <p:bldP spid="22" grpId="1" animBg="1"/>
      <p:bldP spid="25" grpId="0" animBg="1"/>
      <p:bldP spid="25" grpId="1" animBg="1"/>
      <p:bldP spid="27" grpId="0"/>
      <p:bldP spid="28" grpId="0" animBg="1"/>
      <p:bldP spid="30" grpId="0" animBg="1"/>
      <p:bldP spid="33" grpId="0" animBg="1"/>
      <p:bldP spid="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r>
              <a:rPr lang="en-CA" dirty="0" smtClean="0"/>
              <a:t>II) Graphing Linear Functions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075240" cy="5421216"/>
          </a:xfrm>
        </p:spPr>
        <p:txBody>
          <a:bodyPr/>
          <a:lstStyle/>
          <a:p>
            <a:r>
              <a:rPr lang="en-CA" dirty="0" smtClean="0"/>
              <a:t>There are several ways to graph a line besides making a TOV</a:t>
            </a:r>
            <a:br>
              <a:rPr lang="en-CA" dirty="0" smtClean="0"/>
            </a:br>
            <a:endParaRPr lang="en-CA" sz="1200" dirty="0" smtClean="0"/>
          </a:p>
          <a:p>
            <a:r>
              <a:rPr lang="en-CA" dirty="0" smtClean="0"/>
              <a:t>1</a:t>
            </a:r>
            <a:r>
              <a:rPr lang="en-CA" baseline="30000" dirty="0" smtClean="0"/>
              <a:t>st</a:t>
            </a:r>
            <a:r>
              <a:rPr lang="en-CA" dirty="0" smtClean="0"/>
              <a:t> Method: </a:t>
            </a:r>
          </a:p>
          <a:p>
            <a:pPr lvl="1"/>
            <a:r>
              <a:rPr lang="en-CA" dirty="0" smtClean="0"/>
              <a:t>If  the line is given in the form of </a:t>
            </a:r>
          </a:p>
          <a:p>
            <a:pPr lvl="2"/>
            <a:r>
              <a:rPr lang="en-CA" dirty="0" smtClean="0"/>
              <a:t>Where “A”, “B”, and “C” are constants (Numbers)</a:t>
            </a:r>
          </a:p>
          <a:p>
            <a:pPr lvl="1"/>
            <a:r>
              <a:rPr lang="en-CA" dirty="0">
                <a:sym typeface="Wingdings" pitchFamily="2" charset="2"/>
              </a:rPr>
              <a:t>Find both the “x” and “y” intercepts of the line</a:t>
            </a:r>
          </a:p>
          <a:p>
            <a:pPr lvl="1"/>
            <a:r>
              <a:rPr lang="en-CA" dirty="0">
                <a:sym typeface="Wingdings" pitchFamily="2" charset="2"/>
              </a:rPr>
              <a:t>Connect the two intercepts</a:t>
            </a:r>
            <a:endParaRPr lang="en-CA" dirty="0"/>
          </a:p>
          <a:p>
            <a:pPr marL="365760" lvl="1" indent="0">
              <a:buNone/>
            </a:pPr>
            <a:endParaRPr lang="en-CA" dirty="0" smtClean="0">
              <a:sym typeface="Wingdings" pitchFamily="2" charset="2"/>
            </a:endParaRPr>
          </a:p>
          <a:p>
            <a:r>
              <a:rPr lang="en-CA" dirty="0" smtClean="0">
                <a:sym typeface="Wingdings" pitchFamily="2" charset="2"/>
              </a:rPr>
              <a:t>2</a:t>
            </a:r>
            <a:r>
              <a:rPr lang="en-CA" baseline="30000" dirty="0" smtClean="0">
                <a:sym typeface="Wingdings" pitchFamily="2" charset="2"/>
              </a:rPr>
              <a:t>nd</a:t>
            </a:r>
            <a:r>
              <a:rPr lang="en-CA" dirty="0" smtClean="0">
                <a:sym typeface="Wingdings" pitchFamily="2" charset="2"/>
              </a:rPr>
              <a:t> Method:  (Section 4.4)</a:t>
            </a:r>
          </a:p>
          <a:p>
            <a:pPr lvl="1"/>
            <a:r>
              <a:rPr lang="en-CA" dirty="0"/>
              <a:t>Find the slope and y-intercept</a:t>
            </a:r>
          </a:p>
          <a:p>
            <a:pPr lvl="1"/>
            <a:r>
              <a:rPr lang="en-CA" dirty="0"/>
              <a:t>Slope </a:t>
            </a:r>
            <a:r>
              <a:rPr lang="en-CA" dirty="0">
                <a:sym typeface="Wingdings" pitchFamily="2" charset="2"/>
              </a:rPr>
              <a:t> Slant of the line, steepness</a:t>
            </a:r>
          </a:p>
          <a:p>
            <a:pPr lvl="1"/>
            <a:r>
              <a:rPr lang="en-CA" dirty="0">
                <a:sym typeface="Wingdings" pitchFamily="2" charset="2"/>
              </a:rPr>
              <a:t>Y-intercept  where the line crosses the y-intercept</a:t>
            </a:r>
          </a:p>
          <a:p>
            <a:pPr lvl="1"/>
            <a:endParaRPr lang="en-C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6064295"/>
              </p:ext>
            </p:extLst>
          </p:nvPr>
        </p:nvGraphicFramePr>
        <p:xfrm>
          <a:off x="5350233" y="2448598"/>
          <a:ext cx="1624493" cy="4192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4" imgW="787320" imgH="203040" progId="Equation.DSMT4">
                  <p:embed/>
                </p:oleObj>
              </mc:Choice>
              <mc:Fallback>
                <p:oleObj name="Equation" r:id="rId4" imgW="787320" imgH="20304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0233" y="2448598"/>
                        <a:ext cx="1624493" cy="4192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0945743"/>
              </p:ext>
            </p:extLst>
          </p:nvPr>
        </p:nvGraphicFramePr>
        <p:xfrm>
          <a:off x="4552803" y="4402138"/>
          <a:ext cx="1389062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6" imgW="672840" imgH="203040" progId="Equation.DSMT4">
                  <p:embed/>
                </p:oleObj>
              </mc:Choice>
              <mc:Fallback>
                <p:oleObj name="Equation" r:id="rId6" imgW="672840" imgH="20304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2803" y="4402138"/>
                        <a:ext cx="1389062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12355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1" name="Titl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721841"/>
          </a:xfrm>
        </p:spPr>
        <p:txBody>
          <a:bodyPr/>
          <a:lstStyle/>
          <a:p>
            <a:pPr algn="l" eaLnBrk="1" hangingPunct="1"/>
            <a:r>
              <a:rPr lang="en-CA" dirty="0" smtClean="0">
                <a:solidFill>
                  <a:srgbClr val="7B9899"/>
                </a:solidFill>
              </a:rPr>
              <a:t>III) X and Y intercepts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675" y="973138"/>
            <a:ext cx="8229600" cy="1852612"/>
          </a:xfrm>
        </p:spPr>
        <p:txBody>
          <a:bodyPr/>
          <a:lstStyle/>
          <a:p>
            <a:pPr eaLnBrk="1" hangingPunct="1"/>
            <a:r>
              <a:rPr lang="en-CA" sz="2300" smtClean="0"/>
              <a:t>The X-intercept is where the line crosses the X-axis.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CA" sz="2300" smtClean="0"/>
              <a:t>	Any point on the X-axis has a y-coordinate of zero  </a:t>
            </a:r>
            <a:r>
              <a:rPr lang="en-CA" sz="2600" smtClean="0"/>
              <a:t>(x,</a:t>
            </a:r>
            <a:r>
              <a:rPr lang="en-CA" sz="2600" smtClean="0">
                <a:solidFill>
                  <a:srgbClr val="FF0000"/>
                </a:solidFill>
              </a:rPr>
              <a:t>0</a:t>
            </a:r>
            <a:r>
              <a:rPr lang="en-CA" sz="2600" smtClean="0"/>
              <a:t>)</a:t>
            </a:r>
          </a:p>
          <a:p>
            <a:pPr eaLnBrk="1" hangingPunct="1"/>
            <a:r>
              <a:rPr lang="en-CA" sz="2300" smtClean="0"/>
              <a:t>The Y-intercept is where the line crosses the Y-axis.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CA" sz="2300" smtClean="0"/>
              <a:t>	Any point on the Y-axis has a x-coordinate of zero  </a:t>
            </a:r>
            <a:r>
              <a:rPr lang="en-CA" sz="2500" smtClean="0"/>
              <a:t>(</a:t>
            </a:r>
            <a:r>
              <a:rPr lang="en-CA" sz="2500" smtClean="0">
                <a:solidFill>
                  <a:srgbClr val="FF0000"/>
                </a:solidFill>
              </a:rPr>
              <a:t>0</a:t>
            </a:r>
            <a:r>
              <a:rPr lang="en-CA" sz="2500" smtClean="0"/>
              <a:t>,y)</a:t>
            </a:r>
          </a:p>
          <a:p>
            <a:pPr eaLnBrk="1" hangingPunct="1">
              <a:buFont typeface="Wingdings 2" pitchFamily="18" charset="2"/>
              <a:buNone/>
            </a:pPr>
            <a:endParaRPr lang="en-CA" smtClean="0"/>
          </a:p>
        </p:txBody>
      </p:sp>
      <p:pic>
        <p:nvPicPr>
          <p:cNvPr id="2063" name="Picture 1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63" y="2863850"/>
            <a:ext cx="4276725" cy="3835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2360613" y="3275013"/>
            <a:ext cx="68262" cy="82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6" name="Oval 5"/>
          <p:cNvSpPr/>
          <p:nvPr/>
        </p:nvSpPr>
        <p:spPr>
          <a:xfrm>
            <a:off x="2363788" y="3892550"/>
            <a:ext cx="68262" cy="809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7" name="Oval 6"/>
          <p:cNvSpPr/>
          <p:nvPr/>
        </p:nvSpPr>
        <p:spPr>
          <a:xfrm>
            <a:off x="2365375" y="4521200"/>
            <a:ext cx="68263" cy="82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8" name="Oval 7"/>
          <p:cNvSpPr/>
          <p:nvPr/>
        </p:nvSpPr>
        <p:spPr>
          <a:xfrm>
            <a:off x="2368550" y="4960938"/>
            <a:ext cx="68263" cy="82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9" name="Oval 8"/>
          <p:cNvSpPr/>
          <p:nvPr/>
        </p:nvSpPr>
        <p:spPr>
          <a:xfrm>
            <a:off x="2355850" y="5386388"/>
            <a:ext cx="68263" cy="82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0" name="Oval 9"/>
          <p:cNvSpPr/>
          <p:nvPr/>
        </p:nvSpPr>
        <p:spPr>
          <a:xfrm>
            <a:off x="2359025" y="6002338"/>
            <a:ext cx="68263" cy="82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11" name="Object 4"/>
          <p:cNvGraphicFramePr>
            <a:graphicFrameLocks noChangeAspect="1"/>
          </p:cNvGraphicFramePr>
          <p:nvPr/>
        </p:nvGraphicFramePr>
        <p:xfrm>
          <a:off x="2439988" y="3125788"/>
          <a:ext cx="674687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1" name="Equation" r:id="rId5" imgW="393529" imgH="253890" progId="Equation.DSMT4">
                  <p:embed/>
                </p:oleObj>
              </mc:Choice>
              <mc:Fallback>
                <p:oleObj name="Equation" r:id="rId5" imgW="393529" imgH="253890" progId="Equation.DSMT4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9988" y="3125788"/>
                        <a:ext cx="674687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2435225" y="3736975"/>
          <a:ext cx="676275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2" name="Equation" r:id="rId7" imgW="393529" imgH="253890" progId="Equation.DSMT4">
                  <p:embed/>
                </p:oleObj>
              </mc:Choice>
              <mc:Fallback>
                <p:oleObj name="Equation" r:id="rId7" imgW="393529" imgH="253890" progId="Equation.DSMT4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5225" y="3736975"/>
                        <a:ext cx="676275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2479675" y="4375150"/>
          <a:ext cx="60960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3" name="Equation" r:id="rId9" imgW="355292" imgH="253780" progId="Equation.DSMT4">
                  <p:embed/>
                </p:oleObj>
              </mc:Choice>
              <mc:Fallback>
                <p:oleObj name="Equation" r:id="rId9" imgW="355292" imgH="253780" progId="Equation.DSMT4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9675" y="4375150"/>
                        <a:ext cx="609600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1" name="Object 7"/>
          <p:cNvGraphicFramePr>
            <a:graphicFrameLocks noChangeAspect="1"/>
          </p:cNvGraphicFramePr>
          <p:nvPr/>
        </p:nvGraphicFramePr>
        <p:xfrm>
          <a:off x="2447925" y="4795838"/>
          <a:ext cx="804863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4" name="Equation" r:id="rId11" imgW="469696" imgH="253890" progId="Equation.DSMT4">
                  <p:embed/>
                </p:oleObj>
              </mc:Choice>
              <mc:Fallback>
                <p:oleObj name="Equation" r:id="rId11" imgW="469696" imgH="253890" progId="Equation.DSMT4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7925" y="4795838"/>
                        <a:ext cx="804863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2" name="Object 8"/>
          <p:cNvGraphicFramePr>
            <a:graphicFrameLocks noChangeAspect="1"/>
          </p:cNvGraphicFramePr>
          <p:nvPr/>
        </p:nvGraphicFramePr>
        <p:xfrm>
          <a:off x="2420938" y="5257800"/>
          <a:ext cx="827087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5" name="Equation" r:id="rId13" imgW="482391" imgH="253890" progId="Equation.DSMT4">
                  <p:embed/>
                </p:oleObj>
              </mc:Choice>
              <mc:Fallback>
                <p:oleObj name="Equation" r:id="rId13" imgW="482391" imgH="253890" progId="Equation.DSMT4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0938" y="5257800"/>
                        <a:ext cx="827087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3" name="Object 9"/>
          <p:cNvGraphicFramePr>
            <a:graphicFrameLocks noChangeAspect="1"/>
          </p:cNvGraphicFramePr>
          <p:nvPr/>
        </p:nvGraphicFramePr>
        <p:xfrm>
          <a:off x="2444750" y="5883275"/>
          <a:ext cx="827088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6" name="Equation" r:id="rId15" imgW="482391" imgH="253890" progId="Equation.DSMT4">
                  <p:embed/>
                </p:oleObj>
              </mc:Choice>
              <mc:Fallback>
                <p:oleObj name="Equation" r:id="rId15" imgW="482391" imgH="253890" progId="Equation.DSMT4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4750" y="5883275"/>
                        <a:ext cx="827088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Oval 16"/>
          <p:cNvSpPr/>
          <p:nvPr/>
        </p:nvSpPr>
        <p:spPr>
          <a:xfrm>
            <a:off x="671513" y="4738688"/>
            <a:ext cx="68262" cy="809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8" name="Oval 17"/>
          <p:cNvSpPr/>
          <p:nvPr/>
        </p:nvSpPr>
        <p:spPr>
          <a:xfrm>
            <a:off x="1519238" y="4725988"/>
            <a:ext cx="68262" cy="82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9" name="Oval 18"/>
          <p:cNvSpPr/>
          <p:nvPr/>
        </p:nvSpPr>
        <p:spPr>
          <a:xfrm>
            <a:off x="2573338" y="4729163"/>
            <a:ext cx="66675" cy="809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0" name="Oval 19"/>
          <p:cNvSpPr/>
          <p:nvPr/>
        </p:nvSpPr>
        <p:spPr>
          <a:xfrm>
            <a:off x="3201988" y="4730750"/>
            <a:ext cx="68262" cy="82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1" name="Oval 20"/>
          <p:cNvSpPr/>
          <p:nvPr/>
        </p:nvSpPr>
        <p:spPr>
          <a:xfrm>
            <a:off x="4064000" y="4733925"/>
            <a:ext cx="68263" cy="809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23" name="Object 10"/>
          <p:cNvGraphicFramePr>
            <a:graphicFrameLocks noChangeAspect="1"/>
          </p:cNvGraphicFramePr>
          <p:nvPr/>
        </p:nvGraphicFramePr>
        <p:xfrm>
          <a:off x="276225" y="4846638"/>
          <a:ext cx="828675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7" name="Equation" r:id="rId17" imgW="482391" imgH="253890" progId="Equation.DSMT4">
                  <p:embed/>
                </p:oleObj>
              </mc:Choice>
              <mc:Fallback>
                <p:oleObj name="Equation" r:id="rId17" imgW="482391" imgH="253890" progId="Equation.DSMT4">
                  <p:embed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225" y="4846638"/>
                        <a:ext cx="828675" cy="436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11"/>
          <p:cNvGraphicFramePr>
            <a:graphicFrameLocks noChangeAspect="1"/>
          </p:cNvGraphicFramePr>
          <p:nvPr/>
        </p:nvGraphicFramePr>
        <p:xfrm>
          <a:off x="1133475" y="4845050"/>
          <a:ext cx="828675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8" name="Equation" r:id="rId19" imgW="482391" imgH="253890" progId="Equation.DSMT4">
                  <p:embed/>
                </p:oleObj>
              </mc:Choice>
              <mc:Fallback>
                <p:oleObj name="Equation" r:id="rId19" imgW="482391" imgH="253890" progId="Equation.DSMT4">
                  <p:embed/>
                  <p:pic>
                    <p:nvPicPr>
                      <p:cNvPr id="0" name="Picture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3475" y="4845050"/>
                        <a:ext cx="828675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12"/>
          <p:cNvGraphicFramePr>
            <a:graphicFrameLocks noChangeAspect="1"/>
          </p:cNvGraphicFramePr>
          <p:nvPr/>
        </p:nvGraphicFramePr>
        <p:xfrm>
          <a:off x="2332038" y="4841875"/>
          <a:ext cx="60960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9" name="Equation" r:id="rId21" imgW="355292" imgH="253780" progId="Equation.DSMT4">
                  <p:embed/>
                </p:oleObj>
              </mc:Choice>
              <mc:Fallback>
                <p:oleObj name="Equation" r:id="rId21" imgW="355292" imgH="253780" progId="Equation.DSMT4">
                  <p:embed/>
                  <p:pic>
                    <p:nvPicPr>
                      <p:cNvPr id="0" name="Picture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2038" y="4841875"/>
                        <a:ext cx="609600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13"/>
          <p:cNvGraphicFramePr>
            <a:graphicFrameLocks noChangeAspect="1"/>
          </p:cNvGraphicFramePr>
          <p:nvPr/>
        </p:nvGraphicFramePr>
        <p:xfrm>
          <a:off x="2952750" y="4879975"/>
          <a:ext cx="674688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0" name="Equation" r:id="rId23" imgW="393529" imgH="253890" progId="Equation.DSMT4">
                  <p:embed/>
                </p:oleObj>
              </mc:Choice>
              <mc:Fallback>
                <p:oleObj name="Equation" r:id="rId23" imgW="393529" imgH="253890" progId="Equation.DSMT4">
                  <p:embed/>
                  <p:pic>
                    <p:nvPicPr>
                      <p:cNvPr id="0" name="Picture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2750" y="4879975"/>
                        <a:ext cx="674688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14"/>
          <p:cNvGraphicFramePr>
            <a:graphicFrameLocks noChangeAspect="1"/>
          </p:cNvGraphicFramePr>
          <p:nvPr/>
        </p:nvGraphicFramePr>
        <p:xfrm>
          <a:off x="3792538" y="4851400"/>
          <a:ext cx="65405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1" name="Equation" r:id="rId25" imgW="380835" imgH="253890" progId="Equation.DSMT4">
                  <p:embed/>
                </p:oleObj>
              </mc:Choice>
              <mc:Fallback>
                <p:oleObj name="Equation" r:id="rId25" imgW="380835" imgH="253890" progId="Equation.DSMT4">
                  <p:embed/>
                  <p:pic>
                    <p:nvPicPr>
                      <p:cNvPr id="0" name="Picture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2538" y="4851400"/>
                        <a:ext cx="654050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37945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2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3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pPr eaLnBrk="1" hangingPunct="1"/>
            <a:r>
              <a:rPr lang="en-CA" dirty="0" smtClean="0"/>
              <a:t>Finding the X &amp; Y intercepts</a:t>
            </a:r>
          </a:p>
        </p:txBody>
      </p:sp>
      <p:sp>
        <p:nvSpPr>
          <p:cNvPr id="717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04900"/>
            <a:ext cx="8229600" cy="5051425"/>
          </a:xfrm>
        </p:spPr>
        <p:txBody>
          <a:bodyPr/>
          <a:lstStyle/>
          <a:p>
            <a:pPr eaLnBrk="1" hangingPunct="1"/>
            <a:r>
              <a:rPr lang="en-CA" dirty="0" smtClean="0"/>
              <a:t>At the x-intercept, the y-coordinate is </a:t>
            </a:r>
            <a:r>
              <a:rPr lang="en-CA" dirty="0" smtClean="0">
                <a:solidFill>
                  <a:srgbClr val="FF0000"/>
                </a:solidFill>
              </a:rPr>
              <a:t>zero</a:t>
            </a:r>
            <a:r>
              <a:rPr lang="en-CA" dirty="0" smtClean="0"/>
              <a:t>.</a:t>
            </a:r>
          </a:p>
          <a:p>
            <a:pPr eaLnBrk="1" hangingPunct="1"/>
            <a:r>
              <a:rPr lang="en-CA" dirty="0" smtClean="0"/>
              <a:t>To find the x-intercept, make the “y-variable” equal to zero and solve for “x”</a:t>
            </a:r>
          </a:p>
          <a:p>
            <a:pPr eaLnBrk="1" hangingPunct="1"/>
            <a:endParaRPr lang="en-CA" dirty="0" smtClean="0"/>
          </a:p>
          <a:p>
            <a:pPr eaLnBrk="1" hangingPunct="1">
              <a:buFont typeface="Wingdings 3" pitchFamily="18" charset="2"/>
              <a:buNone/>
            </a:pPr>
            <a:r>
              <a:rPr lang="en-CA" dirty="0" smtClean="0"/>
              <a:t/>
            </a:r>
            <a:br>
              <a:rPr lang="en-CA" dirty="0" smtClean="0"/>
            </a:br>
            <a:endParaRPr lang="en-CA" dirty="0" smtClean="0"/>
          </a:p>
          <a:p>
            <a:r>
              <a:rPr lang="en-CA" dirty="0"/>
              <a:t>At the y-intercept, the x-coordinate is </a:t>
            </a:r>
            <a:r>
              <a:rPr lang="en-CA" dirty="0">
                <a:solidFill>
                  <a:srgbClr val="FF0000"/>
                </a:solidFill>
              </a:rPr>
              <a:t>zero</a:t>
            </a:r>
            <a:r>
              <a:rPr lang="en-CA" dirty="0"/>
              <a:t>.</a:t>
            </a:r>
            <a:endParaRPr lang="en-CA" dirty="0" smtClean="0"/>
          </a:p>
          <a:p>
            <a:pPr eaLnBrk="1" hangingPunct="1"/>
            <a:r>
              <a:rPr lang="en-CA" dirty="0" smtClean="0"/>
              <a:t>To find the y-intercept, make the “x-variable” equal to zero and solve for “y”</a:t>
            </a:r>
          </a:p>
          <a:p>
            <a:pPr eaLnBrk="1" hangingPunct="1"/>
            <a:endParaRPr lang="en-CA" dirty="0" smtClean="0"/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/>
        </p:nvGraphicFramePr>
        <p:xfrm>
          <a:off x="1570038" y="2409825"/>
          <a:ext cx="1882775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0" name="Equation" r:id="rId4" imgW="965200" imgH="203200" progId="Equation.DSMT4">
                  <p:embed/>
                </p:oleObj>
              </mc:Choice>
              <mc:Fallback>
                <p:oleObj name="Equation" r:id="rId4" imgW="965200" imgH="203200" progId="Equation.DSMT4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0038" y="2409825"/>
                        <a:ext cx="1882775" cy="395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4"/>
          <p:cNvGraphicFramePr>
            <a:graphicFrameLocks noChangeAspect="1"/>
          </p:cNvGraphicFramePr>
          <p:nvPr/>
        </p:nvGraphicFramePr>
        <p:xfrm>
          <a:off x="2214563" y="2773363"/>
          <a:ext cx="1239837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1" name="Equation" r:id="rId6" imgW="634449" imgH="177646" progId="Equation.DSMT4">
                  <p:embed/>
                </p:oleObj>
              </mc:Choice>
              <mc:Fallback>
                <p:oleObj name="Equation" r:id="rId6" imgW="634449" imgH="177646" progId="Equation.DSMT4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4563" y="2773363"/>
                        <a:ext cx="1239837" cy="346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2374900" y="3051175"/>
          <a:ext cx="941388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2" name="Equation" r:id="rId8" imgW="482391" imgH="241195" progId="Equation.DSMT4">
                  <p:embed/>
                </p:oleObj>
              </mc:Choice>
              <mc:Fallback>
                <p:oleObj name="Equation" r:id="rId8" imgW="482391" imgH="241195" progId="Equation.DSMT4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4900" y="3051175"/>
                        <a:ext cx="941388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8" name="TextBox 7"/>
          <p:cNvSpPr txBox="1">
            <a:spLocks noChangeArrowheads="1"/>
          </p:cNvSpPr>
          <p:nvPr/>
        </p:nvSpPr>
        <p:spPr bwMode="auto">
          <a:xfrm>
            <a:off x="3984625" y="2620963"/>
            <a:ext cx="42719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dirty="0">
                <a:solidFill>
                  <a:srgbClr val="FF0000"/>
                </a:solidFill>
              </a:rPr>
              <a:t>The x-intercept will be -10/4  =  -</a:t>
            </a:r>
            <a:r>
              <a:rPr lang="en-CA" dirty="0" smtClean="0">
                <a:solidFill>
                  <a:srgbClr val="FF0000"/>
                </a:solidFill>
              </a:rPr>
              <a:t>2.5</a:t>
            </a:r>
            <a:endParaRPr lang="en-CA" dirty="0">
              <a:solidFill>
                <a:srgbClr val="FF0000"/>
              </a:solidFill>
            </a:endParaRPr>
          </a:p>
        </p:txBody>
      </p:sp>
      <p:graphicFrame>
        <p:nvGraphicFramePr>
          <p:cNvPr id="717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6500664"/>
              </p:ext>
            </p:extLst>
          </p:nvPr>
        </p:nvGraphicFramePr>
        <p:xfrm>
          <a:off x="1512888" y="5126062"/>
          <a:ext cx="1882775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3" name="Equation" r:id="rId10" imgW="965200" imgH="203200" progId="Equation.DSMT4">
                  <p:embed/>
                </p:oleObj>
              </mc:Choice>
              <mc:Fallback>
                <p:oleObj name="Equation" r:id="rId10" imgW="965200" imgH="203200" progId="Equation.DSMT4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2888" y="5126062"/>
                        <a:ext cx="1882775" cy="395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2174399"/>
              </p:ext>
            </p:extLst>
          </p:nvPr>
        </p:nvGraphicFramePr>
        <p:xfrm>
          <a:off x="2144713" y="5464199"/>
          <a:ext cx="1265237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4" name="Equation" r:id="rId11" imgW="647419" imgH="203112" progId="Equation.DSMT4">
                  <p:embed/>
                </p:oleObj>
              </mc:Choice>
              <mc:Fallback>
                <p:oleObj name="Equation" r:id="rId11" imgW="647419" imgH="203112" progId="Equation.DSMT4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4713" y="5464199"/>
                        <a:ext cx="1265237" cy="396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3208332"/>
              </p:ext>
            </p:extLst>
          </p:nvPr>
        </p:nvGraphicFramePr>
        <p:xfrm>
          <a:off x="2317750" y="5767412"/>
          <a:ext cx="941388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5" name="Equation" r:id="rId13" imgW="482391" imgH="241195" progId="Equation.DSMT4">
                  <p:embed/>
                </p:oleObj>
              </mc:Choice>
              <mc:Fallback>
                <p:oleObj name="Equation" r:id="rId13" imgW="482391" imgH="241195" progId="Equation.DSMT4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0" y="5767412"/>
                        <a:ext cx="941388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9" name="TextBox 7"/>
          <p:cNvSpPr txBox="1">
            <a:spLocks noChangeArrowheads="1"/>
          </p:cNvSpPr>
          <p:nvPr/>
        </p:nvSpPr>
        <p:spPr bwMode="auto">
          <a:xfrm>
            <a:off x="4122738" y="5286399"/>
            <a:ext cx="42719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dirty="0">
                <a:solidFill>
                  <a:srgbClr val="FF0000"/>
                </a:solidFill>
              </a:rPr>
              <a:t>The y-intercept will be -10/5  = </a:t>
            </a:r>
            <a:r>
              <a:rPr lang="en-CA" dirty="0" smtClean="0">
                <a:solidFill>
                  <a:srgbClr val="FF0000"/>
                </a:solidFill>
              </a:rPr>
              <a:t>-</a:t>
            </a:r>
            <a:r>
              <a:rPr lang="en-CA" dirty="0">
                <a:solidFill>
                  <a:srgbClr val="FF000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899622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1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1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8" grpId="0"/>
      <p:bldP spid="717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3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CA" sz="2500" dirty="0" smtClean="0"/>
              <a:t>Ex: Graph the following line by finding the x &amp; y intercepts</a:t>
            </a: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3581241"/>
              </p:ext>
            </p:extLst>
          </p:nvPr>
        </p:nvGraphicFramePr>
        <p:xfrm>
          <a:off x="3419872" y="980728"/>
          <a:ext cx="1862137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5" name="Equation" r:id="rId4" imgW="850531" imgH="203112" progId="Equation.DSMT4">
                  <p:embed/>
                </p:oleObj>
              </mc:Choice>
              <mc:Fallback>
                <p:oleObj name="Equation" r:id="rId4" imgW="850531" imgH="203112" progId="Equation.DSMT4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980728"/>
                        <a:ext cx="1862137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4" name="TextBox 4"/>
          <p:cNvSpPr txBox="1">
            <a:spLocks noChangeArrowheads="1"/>
          </p:cNvSpPr>
          <p:nvPr/>
        </p:nvSpPr>
        <p:spPr bwMode="auto">
          <a:xfrm>
            <a:off x="5000625" y="1746250"/>
            <a:ext cx="24653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>
                <a:solidFill>
                  <a:srgbClr val="FF0000"/>
                </a:solidFill>
              </a:rPr>
              <a:t>Find the x-intercept:</a:t>
            </a:r>
          </a:p>
        </p:txBody>
      </p:sp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5095875" y="2220913"/>
          <a:ext cx="2008188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6" name="Equation" r:id="rId6" imgW="850531" imgH="203112" progId="Equation.DSMT4">
                  <p:embed/>
                </p:oleObj>
              </mc:Choice>
              <mc:Fallback>
                <p:oleObj name="Equation" r:id="rId6" imgW="850531" imgH="203112" progId="Equation.DSMT4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75" y="2220913"/>
                        <a:ext cx="2008188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205" name="Picture 18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0063" y="2357438"/>
            <a:ext cx="4276725" cy="3835400"/>
          </a:xfrm>
          <a:solidFill>
            <a:schemeClr val="bg1"/>
          </a:solidFill>
          <a:ln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9" name="Oval 18"/>
          <p:cNvSpPr/>
          <p:nvPr/>
        </p:nvSpPr>
        <p:spPr>
          <a:xfrm>
            <a:off x="2601913" y="5094288"/>
            <a:ext cx="71437" cy="7143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0" name="Oval 19"/>
          <p:cNvSpPr/>
          <p:nvPr/>
        </p:nvSpPr>
        <p:spPr>
          <a:xfrm>
            <a:off x="3244850" y="4248150"/>
            <a:ext cx="71438" cy="7143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cxnSp>
        <p:nvCxnSpPr>
          <p:cNvPr id="25" name="Straight Arrow Connector 24"/>
          <p:cNvCxnSpPr/>
          <p:nvPr/>
        </p:nvCxnSpPr>
        <p:spPr>
          <a:xfrm rot="5400000">
            <a:off x="1330325" y="2832101"/>
            <a:ext cx="3849687" cy="2906712"/>
          </a:xfrm>
          <a:prstGeom prst="straightConnector1">
            <a:avLst/>
          </a:prstGeom>
          <a:ln>
            <a:headEnd type="stealt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196" name="Object 3"/>
          <p:cNvGraphicFramePr>
            <a:graphicFrameLocks noChangeAspect="1"/>
          </p:cNvGraphicFramePr>
          <p:nvPr/>
        </p:nvGraphicFramePr>
        <p:xfrm>
          <a:off x="5864225" y="2725738"/>
          <a:ext cx="1258888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7" name="Equation" r:id="rId9" imgW="532937" imgH="177646" progId="Equation.DSMT4">
                  <p:embed/>
                </p:oleObj>
              </mc:Choice>
              <mc:Fallback>
                <p:oleObj name="Equation" r:id="rId9" imgW="532937" imgH="177646" progId="Equation.DSMT4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4225" y="2725738"/>
                        <a:ext cx="1258888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3"/>
          <p:cNvGraphicFramePr>
            <a:graphicFrameLocks noChangeAspect="1"/>
          </p:cNvGraphicFramePr>
          <p:nvPr/>
        </p:nvGraphicFramePr>
        <p:xfrm>
          <a:off x="6069013" y="3146425"/>
          <a:ext cx="86995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8" name="Equation" r:id="rId11" imgW="368140" imgH="177723" progId="Equation.DSMT4">
                  <p:embed/>
                </p:oleObj>
              </mc:Choice>
              <mc:Fallback>
                <p:oleObj name="Equation" r:id="rId11" imgW="368140" imgH="177723" progId="Equation.DSMT4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9013" y="3146425"/>
                        <a:ext cx="86995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9" name="TextBox 4"/>
          <p:cNvSpPr txBox="1">
            <a:spLocks noChangeArrowheads="1"/>
          </p:cNvSpPr>
          <p:nvPr/>
        </p:nvSpPr>
        <p:spPr bwMode="auto">
          <a:xfrm>
            <a:off x="5016500" y="3944938"/>
            <a:ext cx="24653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>
                <a:solidFill>
                  <a:srgbClr val="FF0000"/>
                </a:solidFill>
              </a:rPr>
              <a:t>Find the y-intercept:</a:t>
            </a:r>
          </a:p>
        </p:txBody>
      </p:sp>
      <p:graphicFrame>
        <p:nvGraphicFramePr>
          <p:cNvPr id="8198" name="Object 3"/>
          <p:cNvGraphicFramePr>
            <a:graphicFrameLocks noChangeAspect="1"/>
          </p:cNvGraphicFramePr>
          <p:nvPr/>
        </p:nvGraphicFramePr>
        <p:xfrm>
          <a:off x="5111750" y="4421188"/>
          <a:ext cx="2008188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9" name="Equation" r:id="rId13" imgW="850531" imgH="203112" progId="Equation.DSMT4">
                  <p:embed/>
                </p:oleObj>
              </mc:Choice>
              <mc:Fallback>
                <p:oleObj name="Equation" r:id="rId13" imgW="850531" imgH="203112" progId="Equation.DSMT4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0" y="4421188"/>
                        <a:ext cx="2008188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9" name="Object 3"/>
          <p:cNvGraphicFramePr>
            <a:graphicFrameLocks noChangeAspect="1"/>
          </p:cNvGraphicFramePr>
          <p:nvPr/>
        </p:nvGraphicFramePr>
        <p:xfrm>
          <a:off x="5653088" y="4897438"/>
          <a:ext cx="1470025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0" name="Equation" r:id="rId14" imgW="622030" imgH="203112" progId="Equation.DSMT4">
                  <p:embed/>
                </p:oleObj>
              </mc:Choice>
              <mc:Fallback>
                <p:oleObj name="Equation" r:id="rId14" imgW="622030" imgH="203112" progId="Equation.DSMT4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3088" y="4897438"/>
                        <a:ext cx="1470025" cy="477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0" name="Object 3"/>
          <p:cNvGraphicFramePr>
            <a:graphicFrameLocks noChangeAspect="1"/>
          </p:cNvGraphicFramePr>
          <p:nvPr/>
        </p:nvGraphicFramePr>
        <p:xfrm>
          <a:off x="6059488" y="5276850"/>
          <a:ext cx="1141412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1" name="Equation" r:id="rId16" imgW="482391" imgH="203112" progId="Equation.DSMT4">
                  <p:embed/>
                </p:oleObj>
              </mc:Choice>
              <mc:Fallback>
                <p:oleObj name="Equation" r:id="rId16" imgW="482391" imgH="203112" progId="Equation.DSMT4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9488" y="5276850"/>
                        <a:ext cx="1141412" cy="477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1" name="Object 14"/>
          <p:cNvGraphicFramePr>
            <a:graphicFrameLocks noChangeAspect="1"/>
          </p:cNvGraphicFramePr>
          <p:nvPr/>
        </p:nvGraphicFramePr>
        <p:xfrm>
          <a:off x="5240338" y="3535363"/>
          <a:ext cx="2916237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2" name="Equation" r:id="rId18" imgW="1600200" imgH="254000" progId="Equation.DSMT4">
                  <p:embed/>
                </p:oleObj>
              </mc:Choice>
              <mc:Fallback>
                <p:oleObj name="Equation" r:id="rId18" imgW="1600200" imgH="254000" progId="Equation.DSMT4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0338" y="3535363"/>
                        <a:ext cx="2916237" cy="46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2" name="Object 15"/>
          <p:cNvGraphicFramePr>
            <a:graphicFrameLocks noChangeAspect="1"/>
          </p:cNvGraphicFramePr>
          <p:nvPr/>
        </p:nvGraphicFramePr>
        <p:xfrm>
          <a:off x="4960938" y="5770563"/>
          <a:ext cx="3170237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3" name="Equation" r:id="rId20" imgW="1739900" imgH="254000" progId="Equation.DSMT4">
                  <p:embed/>
                </p:oleObj>
              </mc:Choice>
              <mc:Fallback>
                <p:oleObj name="Equation" r:id="rId20" imgW="1739900" imgH="254000" progId="Equation.DSMT4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0938" y="5770563"/>
                        <a:ext cx="3170237" cy="46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44794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4" grpId="0"/>
      <p:bldP spid="19" grpId="0" animBg="1"/>
      <p:bldP spid="20" grpId="0" animBg="1"/>
      <p:bldP spid="820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3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CA" sz="2500" dirty="0" smtClean="0"/>
              <a:t>Practice: Graph the following line by finding the x &amp; y intercepts</a:t>
            </a: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5530571"/>
              </p:ext>
            </p:extLst>
          </p:nvPr>
        </p:nvGraphicFramePr>
        <p:xfrm>
          <a:off x="5302250" y="995363"/>
          <a:ext cx="183515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0" name="Equation" r:id="rId4" imgW="838080" imgH="203040" progId="Equation.DSMT4">
                  <p:embed/>
                </p:oleObj>
              </mc:Choice>
              <mc:Fallback>
                <p:oleObj name="Equation" r:id="rId4" imgW="838080" imgH="203040" progId="Equation.DSMT4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2250" y="995363"/>
                        <a:ext cx="183515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4" name="TextBox 4"/>
          <p:cNvSpPr txBox="1">
            <a:spLocks noChangeArrowheads="1"/>
          </p:cNvSpPr>
          <p:nvPr/>
        </p:nvSpPr>
        <p:spPr bwMode="auto">
          <a:xfrm>
            <a:off x="5000625" y="1746250"/>
            <a:ext cx="24653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>
                <a:solidFill>
                  <a:srgbClr val="FF0000"/>
                </a:solidFill>
              </a:rPr>
              <a:t>Find the x-intercept:</a:t>
            </a:r>
          </a:p>
        </p:txBody>
      </p:sp>
      <p:graphicFrame>
        <p:nvGraphicFramePr>
          <p:cNvPr id="819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8165086"/>
              </p:ext>
            </p:extLst>
          </p:nvPr>
        </p:nvGraphicFramePr>
        <p:xfrm>
          <a:off x="5110163" y="2220913"/>
          <a:ext cx="1978025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1" name="Equation" r:id="rId6" imgW="838080" imgH="203040" progId="Equation.DSMT4">
                  <p:embed/>
                </p:oleObj>
              </mc:Choice>
              <mc:Fallback>
                <p:oleObj name="Equation" r:id="rId6" imgW="838080" imgH="203040" progId="Equation.DSMT4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0163" y="2220913"/>
                        <a:ext cx="1978025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205" name="Picture 18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0063" y="2357438"/>
            <a:ext cx="4276725" cy="3835400"/>
          </a:xfrm>
          <a:solidFill>
            <a:schemeClr val="bg1"/>
          </a:solidFill>
          <a:ln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9" name="Oval 18"/>
          <p:cNvSpPr/>
          <p:nvPr/>
        </p:nvSpPr>
        <p:spPr>
          <a:xfrm>
            <a:off x="2601913" y="3584093"/>
            <a:ext cx="71437" cy="7143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0" name="Oval 19"/>
          <p:cNvSpPr/>
          <p:nvPr/>
        </p:nvSpPr>
        <p:spPr>
          <a:xfrm>
            <a:off x="3688210" y="4234295"/>
            <a:ext cx="71438" cy="7143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cxnSp>
        <p:nvCxnSpPr>
          <p:cNvPr id="25" name="Straight Arrow Connector 24"/>
          <p:cNvCxnSpPr/>
          <p:nvPr/>
        </p:nvCxnSpPr>
        <p:spPr>
          <a:xfrm flipH="1" flipV="1">
            <a:off x="457200" y="2327564"/>
            <a:ext cx="4322619" cy="2576945"/>
          </a:xfrm>
          <a:prstGeom prst="straightConnector1">
            <a:avLst/>
          </a:prstGeom>
          <a:ln>
            <a:headEnd type="stealt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19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2155751"/>
              </p:ext>
            </p:extLst>
          </p:nvPr>
        </p:nvGraphicFramePr>
        <p:xfrm>
          <a:off x="5878513" y="2725738"/>
          <a:ext cx="122872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2" name="Equation" r:id="rId9" imgW="520560" imgH="177480" progId="Equation.DSMT4">
                  <p:embed/>
                </p:oleObj>
              </mc:Choice>
              <mc:Fallback>
                <p:oleObj name="Equation" r:id="rId9" imgW="520560" imgH="177480" progId="Equation.DSMT4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8513" y="2725738"/>
                        <a:ext cx="1228725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2131751"/>
              </p:ext>
            </p:extLst>
          </p:nvPr>
        </p:nvGraphicFramePr>
        <p:xfrm>
          <a:off x="6069013" y="3146425"/>
          <a:ext cx="86995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3" name="Equation" r:id="rId11" imgW="368280" imgH="177480" progId="Equation.DSMT4">
                  <p:embed/>
                </p:oleObj>
              </mc:Choice>
              <mc:Fallback>
                <p:oleObj name="Equation" r:id="rId11" imgW="368280" imgH="177480" progId="Equation.DSMT4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9013" y="3146425"/>
                        <a:ext cx="86995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9" name="TextBox 4"/>
          <p:cNvSpPr txBox="1">
            <a:spLocks noChangeArrowheads="1"/>
          </p:cNvSpPr>
          <p:nvPr/>
        </p:nvSpPr>
        <p:spPr bwMode="auto">
          <a:xfrm>
            <a:off x="5016500" y="3944938"/>
            <a:ext cx="24653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>
                <a:solidFill>
                  <a:srgbClr val="FF0000"/>
                </a:solidFill>
              </a:rPr>
              <a:t>Find the y-intercept:</a:t>
            </a:r>
          </a:p>
        </p:txBody>
      </p:sp>
      <p:graphicFrame>
        <p:nvGraphicFramePr>
          <p:cNvPr id="819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8336547"/>
              </p:ext>
            </p:extLst>
          </p:nvPr>
        </p:nvGraphicFramePr>
        <p:xfrm>
          <a:off x="5126038" y="4421188"/>
          <a:ext cx="1978025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4" name="Equation" r:id="rId13" imgW="838080" imgH="203040" progId="Equation.DSMT4">
                  <p:embed/>
                </p:oleObj>
              </mc:Choice>
              <mc:Fallback>
                <p:oleObj name="Equation" r:id="rId13" imgW="838080" imgH="203040" progId="Equation.DSMT4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6038" y="4421188"/>
                        <a:ext cx="1978025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9227446"/>
              </p:ext>
            </p:extLst>
          </p:nvPr>
        </p:nvGraphicFramePr>
        <p:xfrm>
          <a:off x="5757863" y="4897438"/>
          <a:ext cx="1260475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5" name="Equation" r:id="rId15" imgW="533160" imgH="203040" progId="Equation.DSMT4">
                  <p:embed/>
                </p:oleObj>
              </mc:Choice>
              <mc:Fallback>
                <p:oleObj name="Equation" r:id="rId15" imgW="533160" imgH="203040" progId="Equation.DSMT4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7863" y="4897438"/>
                        <a:ext cx="1260475" cy="477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7650538"/>
              </p:ext>
            </p:extLst>
          </p:nvPr>
        </p:nvGraphicFramePr>
        <p:xfrm>
          <a:off x="6012290" y="5332270"/>
          <a:ext cx="901700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6" name="Equation" r:id="rId17" imgW="380880" imgH="203040" progId="Equation.DSMT4">
                  <p:embed/>
                </p:oleObj>
              </mc:Choice>
              <mc:Fallback>
                <p:oleObj name="Equation" r:id="rId17" imgW="380880" imgH="203040" progId="Equation.DSMT4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290" y="5332270"/>
                        <a:ext cx="901700" cy="477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1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0477563"/>
              </p:ext>
            </p:extLst>
          </p:nvPr>
        </p:nvGraphicFramePr>
        <p:xfrm>
          <a:off x="5240338" y="3535363"/>
          <a:ext cx="2916237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7" name="Equation" r:id="rId19" imgW="1600200" imgH="253800" progId="Equation.DSMT4">
                  <p:embed/>
                </p:oleObj>
              </mc:Choice>
              <mc:Fallback>
                <p:oleObj name="Equation" r:id="rId19" imgW="1600200" imgH="253800" progId="Equation.DSMT4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0338" y="3535363"/>
                        <a:ext cx="2916237" cy="46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2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2832668"/>
              </p:ext>
            </p:extLst>
          </p:nvPr>
        </p:nvGraphicFramePr>
        <p:xfrm>
          <a:off x="5015920" y="5770563"/>
          <a:ext cx="2892425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8" name="Equation" r:id="rId21" imgW="1587240" imgH="253800" progId="Equation.DSMT4">
                  <p:embed/>
                </p:oleObj>
              </mc:Choice>
              <mc:Fallback>
                <p:oleObj name="Equation" r:id="rId21" imgW="1587240" imgH="253800" progId="Equation.DSMT4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5920" y="5770563"/>
                        <a:ext cx="2892425" cy="46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2189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4" grpId="0"/>
      <p:bldP spid="19" grpId="0" animBg="1"/>
      <p:bldP spid="20" grpId="0" animBg="1"/>
      <p:bldP spid="820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Homework: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251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503b8985c2188afbbbe7fcbdfa8b223a4512"/>
  <p:tag name="GENSWF_OUTPUT_FILE_NAME" val="m9pch43"/>
  <p:tag name="ISPRING_RESOURCE_PATHS_HASH_2" val="bfc5274cd7b82949274fe953d3dcacc95154218c"/>
  <p:tag name="ISPRING_ULTRA_SCORM_COURSE_ID" val="627B2286-B305-48D0-9D41-A068ED6D5415"/>
  <p:tag name="ISPRING_SCORM_RATE_SLIDES" val="1"/>
  <p:tag name="ISPRING_SCORM_PASSING_SCORE" val="100.000000000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LtVaUbO8+LqUwQAAA0QAAAdAAAAdW5pdmVyc2FsL2NvbW1vbl9tZXNzYWdlcy5sbmetV/9u2zYQ/r9A34EQUGADNrcd0KIYEgeyxNhCZMmV6DjZDwiMxNhEKDGVKLfZX3uaPdieZEdKbuykg6SkgG1YtO+74913H49HJ19ygbasrLgsjq23ozcWYkUqM16sj60lOf35g4UqRYuMClmwY6uQFjoZv3xxJGixrumawfeXLxA6yllVwWM11k/3z4hnx9ZikjjhfGEHl4kfTsNk4k2tsSPzW1rcIV+u5R/lD7+8//Dl7bv3Px69bi37AMVz2/cPoZBBevemB1BAotBPAA37SYAviDXWn8PswiXxvQBb4/bLMOtFhM+tsf7stFtGEQ5IEvueixMvToKQmFz4mGDXGl/KGm3oliEl0Zazz0htGFRS8ZKhSvDM/JBKWChq1uXMDee2FyQRjknkOcQLA2scy7K8+8nA0lptZAnuKpTxil4JlhmfwBnz+23JKnBNFXAKwUttOPxT5pQXo07Xkb3ygmlCwtCPExy4uxVrjIsMuSXVbgaiRHaMIwAoacXKJ9gmhmXGHNlCDEOYedOZD2+iQ5jx9UbAWw2NY4GhBgtWdFkBR3AE7IrjVRi5OmngClF0S6vqsyyzA37sF6oL2AucECjokD1wojF2wFBjDspRlixVXWBzHMf2FCeT8AKIDH0XDrEIz6DdzoZYXOIYWgTHXTaBfe5NbU143WI7/u/6K6WazuIO0TQFO52+LZd1BSs6pdAFptOqYV5i/HEJVfNs/xtd3ABCYk291nzLIIQy62YPaIqDXc2fj0vvt+TU9nzsJkAoN1wlxIiddkZBHgqpEBVC6g2AX5ptaZEydMVSWgPh7+BvGc/M33SxTSSfav4XoqqVlletKgUuvng1el5oHvFBTVe0LHr0+QOoA018vNm8rmCnSrH8VnXtYi8To+8SxXP3pbvufzfVpy7P3NED/0O3EzfCNPGg2ydc9rfAcBRp8YXTQ/S38oJTcLRo9A0E0CuuB/gMwhYgkOipGOeQ+YMQzqEiA+xXeBJ7ROeYXVVcdZ7ZplBNvb/NkRSGJMEUu+fJFbuW0P+C0W1zdIOEG+KMnuBsECH2JosDnW5RAgho3YwPEJLgOew/64G5nONdBht5PcjEStYiM3Im+I2RWKhNnbPHM8t1KXOzKmi166VG4U+eE0Wzuahxuhhw9sbYjpxZ4tiBg/W4q3tY9DQCLuuYfBInvj3R5kDqnKp0A+fKtayLrCdQM7G6+NQGsDalMaNluvn37396YjyIpFlF7eqvg0CgQ7Uu4a9gvwdSserPLhBiTw7tzEMfq3bC39n1HPiJB3T4LpM0bQ6tXOawNOr2C2xri2YTYjuzORAyNvyTdZl2jyn7CHM7OgNRMrOoNZ7T8gYUjUgpBqGYVGsCqmHe7y9ZtRK8YENsn3cm6A0Tb5HYrmtunNB8gqc3zVmawVydtldPAVfPvmDOzA5A8B7gsYyrgYDmjNnJCzR683zf5tvHR87Xp8pc3I9e793j/wNQSwMEFAACAAgAu1VpRiXfYoO9BAAAyxYAACcAAAB1bml2ZXJzYWwvZmxhc2hfcHVibGlzaGluZ19zZXR0aW5ncy54bWzNWN1uGjkUvucprFn1siFJk2waAREhg4LKX2GybbRaITNjGG889tT2QOnVPk0fbJ9kj3EgEAjxbEUU5YLgOec7P/b5/DGly+8JQxMiFRW87B0dHHqI8FBElI/L3m1Qf3/uIaUxjzATnJQ9Ljx0WSmU0mzIqIr7RGswVQhguLpIddmLtU4visXpdHpAVSrNU8EyDfjqIBRJMZVEEa6JLKYMz+BDz1KivEqhgFDJLrVElDGCaAQpcGqyw6zOsIq9ojUb4vB+LEXGo5pgQiI5Hpa9386r5m9hY6GuaUK4KU5VYNEs6wscRdTkg1mf/iAoJnQcQ+JHhycemtJIx2Xvw+GxwQH74ibOHN1WgQ1OTUA5XD8ESIjGEdbYfrURJRkRCX0lqqJlRgB0bW3FUpPverlgl6IZxwkNA3iCTK/K3nUw6Pl1v+e3a/7gtte0qTp7BI2g6Tv59JuNa3/Q7gR+f3ATtJq5nQL/a5DDKW9mzvDdnt/324HfG1w1Ojk93JN69PFb1UYzp88X/6rfCPJGaldbeV26N522m0+t0+pW23e5Uru56/q9ZqP9aRB0Os2g0X30mp/7lRNeKq4PSwmGSmRybSQWbNGNhRZPJkMRDWzFsByTQNQpzPAIM0U89HdKxp8zzKiembkGUrsnJK2qlIS6Z2a27Jk59B7hLCCkBsFWGOF0yQgfT9aqL9rwK5VtT7QElJdiPmuK8atnf3q2zP747Hx3+tvSLGGtcRgD8ekFb62uLKxGgq9RlvmOhoJFy4JIMiRRGydkhc/795TXwfLIQyM4RAxKrUqKmYeohtLDpbPKhkpTPb9B6quWCLDgpiKo1d9oRRhjCfWp1fWHrhvODit/toUm6i/bCLv0nKnPI3Qt8RRuMhfzLuEuZjewScxsFJFOSUiscliiKmMuxr3FwLkYt7C8JxIFQjAn++5iJFCDj4RT7gmmTnl/IUNFNXExvaJOoTuZZpQ7Ic6PjlOWImMRmokMMXpPkBYIOpIl8F9M0KqCQCMpkvkqqByNFKNwrCeUTEl06RLoDkIkGXiaMWZE2wjfMvoDDclISMAleAIHGNapsvgHuYBTrNQjKF7k+M7ew432tf/1nSkQRxMMmiYfOLAKSVK9D3wMtXMBIRgT0M0VCOhMiDMYFbM/EY3mZi5lOseO8WS+6WYj56Cw3RTysZjwIAT+ozwjroAh5khwNkM4hJFV5ghNqMgUrNjDYqHV/0rQuiLK56mOgaYhmIzcSOfw6PjDyenZ7+cfLw6K//7z8/1Opwfd0GXYRLPCobZToTp7PlHDL/g9ozrdvJ5ozxecnlWgzn5509yhRp09twg/Z9+nytTZcUOfvuC5Q6W+4LlDq2741oVMDFFFGydh+0+dB5W1qURKRaOQtgumua57i3qp71d7tRsEe3TbDPoXbtckgoaFMZDKyPxUd7qFbwPYDt8J3nTdSYb0/D+cAGEDnZjTLWy741TwJ0eZZmRDd0UyOKUAd/7YCgy49RlNQDJFr0bnv0Kuz43UPnl5b3z1KszxSz+1LO3siTkIlmEMh2hvB+/NM/M+2/uWOma/LV/urL3NWb4hWX9lap4klNME+mgE6PI9a+X05LBU3P6oUAC09RfQlcJ/UEsDBBQAAgAIALtVaUZISKwfsQIAAFEKAAAhAAAAdW5pdmVyc2FsL2ZsYXNoX3NraW5fc2V0dGluZ3MueG1slVbbbtswDH3fVwTZe9xd0wFqgDTNgALdWqxF32WbsYXIkiHJ6fL307WWEzv2QhSIyHNIihelSO4JW32YzVDGKRfPoBRhhTSaoJuR/GaeNkpxtsg4U8DUgnFRYTpfffxpPyixyDEWP4CYytnhDNowS/uZQvExvi2NDBEyXtWYHR94wRcpzvaF4A3LR1MrjzUIStheI69+LDfbwQCUSHWvoOrktL02Mo1SC5ASTErft0ZGWRSnQEOkK/uZyGlDXb79Ce1AJFGWtv5kZIhW4wK6Rb5eGxnGM+2925WlkcsEBX+Vhn75bGQQSvERRNf53VcjgwxeN/X/zEgteGEK2uVcbuI7h3Kc6/UzWV0ZGSWYC5lAo13w5bF3vYtA/mu898isq+D0ydT15EEwTU8prJRoACXh5Gyy5G+PjdL7AasdplIDYlULetJJP+FGBjddXYv7A2+E5bEvr2khr5w2FWxcwpG7rr7Fbza39q2Inb7rogwFHLwySrFVtsjfuq5nyEjZIp8pyeGR0eMZ/NTiOKHHt9h383L5tRUY1sfcW8MpWE2kB7O5MgrtFQFT8RxW0qTzQiowbUOJ1bmUkrOcEMMHUmBFOPtlcOnRXkai5MTgR61/sJAiikLfvNkc9Ssd98uex8fR/Si0d3PnmdJv+M0cK4WzstI/SnI+8zy9JNrNPOlnmFdSw0Hcsx2fyKmw2IN44ZxOjcK4gqlY7hZrAI2SqAAo6a8w8j76Ss+aKgWx1R0jEEamq3O4khQl1X/qlcAb5MHoGzZgdVRVan8ME/oOjzR+AACLrAwT6w7OUjVUEQoHCHsfKeyVh+6GpJ7QoWFbqwfYqXjcvOZkHqMVasfRvxLtnMR+uoYewqtOq5/hLOMjr3Aq7cU6Sz/2JoeXzIxeDHIKP0wd19p+XkKtNP9K/gNQSwMEFAACAAgAu1VpRkFYdiORBAAA3BUAACYAAAB1bml2ZXJzYWwvaHRtbF9wdWJsaXNoaW5nX3NldHRpbmdzLnhtbM1Y3XLiNhS+5yk07uzlQpJN0iwDZAhxBmb5KzjdzXQ6jLAFViNLriTDsld9mj5Yn6RHKBAIhMjtJu3kgnB8vu/8WOf4w5XLrwlDMyIVFbzqHRePPER4KCLKp1XvNrh5f+EhpTGPMBOcVD0uPHRZK1TSbMyoiodEa3BVCGi4Kqe66sVap+VSaT6fF6lKpbkqWKaBXxVDkZRSSRThmshSyvACPvQiJcqrFQoIVaypI6KMEUQjSIFTkx1mTZ0wr2S9xji8n0qR8aghmJBITsdV74eLuvlb+Vima5oQbmpTNTAasy7jKKImHcyG9BtBMaHTGPI+Pjr10JxGOq56H45ODA/4l3Z5luy2CGx4GgKq4fohQEI0jrDG9quNKMmESGgrUTUtMwKkW7YNT02+6rXBmqIFxwkNA7iCTKuq3nUwGvg3/sDvNvzR7aBtU3VGBK2g7Tthhu3WtT/q9gJ/OGoGnXZuUOB/CXKA8mbmTN8f+EO/G/iD0VWrlxPhntQjxu/UW+2cmM/+1bAV5I3UrXfyQvrNXtcN0+h1+vXuXa7Umnd9f9BudT+Ngl6vHbT6j6jlud844ZXS9rBUYKhEJrdGYrUs+rHQ4slkKKJhWTEspyQQNxRmeIKZIh76LSXTnzLMqF6YuYaddk9IWlcpCfXAzGzVM3PoPdJZQkgNgm1shLP1Rvh4ulV9yYbfqGx/ohXYeCnmi7aYvnn2Z+fr7E/OLw6nvy/NCtYahzEsPr3aW5uWlddE8K2VZb6jsWDRuqAJnBIGtdQlxcxDVENt4fqqNh3QN5TB+THY4+KE653iwhhLyFht2h/6aLZwWPulKzRRv9rSrOk5V59H6FriOTyaXNz7hLu4NaHtzLSeSKckJFY5PFGdMRfnwWqEXJw7WN4TiQIhmJN/f3XIUYtPhFPuCaZOeX8mY0U1cXG9ok6he5lmlDsxLo+OU5YiYxFaiAwxek+QFgg6kiXwX0zQpiZAEymSpZVhpZFiNCJoRsmcRJcuge4gRJIB0gwmI9pG+D2j39CYTIQEXoJncIDBTpXlL+YiTrFSj6R4leM7+2Rtda/9L+9MgTiaYVAp+chhT5Ak1a/Bj6F2LiAEYwK6uUEBnQlxBqNi7k9Eo6WbS5nOsWM8W950cyOXpHC7KeRjOeFCCPuL8oy4EoaYI8HZAuEQRlaZIzSjIlNgsYfFUqt/lKCFIsqXqU5BR0MwGbktnaPjkw+nZ+c/XnwsF0t//fHn+4OgByXQZ9hEs1KgcVBzOiOf6NsXcM/oSDfUEzX5AuhZTemMy5vmAX3pjNwj5ZyxT7WmM3BHcb6APKA7X0AeUJ872BshE7Ooop2TsP/Hy4Nu2lUilZLRLfsl0FKpvY0CGvr1QaOJoOu37WBYdnvwIWhBGMOamJif007P1dsAGuw70Zs+OgmLgf+zEyHcEqdd6Ba223Mq+JOj8DJCoL8hApxSgKf41EoGeI4zmoAIit5sQf+bdfnckLzmpn21DfQmu+DwzyG7Kb7XLiBYhjEci1c7Sv/99vyuDfs/9cB+W78k2Xorsn7TsP3qsQD27TeytcLfUEsDBBQAAgAIALtVaUaSRrCZqQEAAEMGAAAfAAAAdW5pdmVyc2FsL2h0bWxfc2tpbl9zZXR0aW5ncy5qc42UTU/DMAyG7/sVVbiiaXwOuE0wJCQOSOyGOGSd11VL4ypJC2Paf6fOvpo0YcSXxHnyOnYUr3tJM1jKkodkbed2/eaurQ/IZ1QF565fRPwF+ZkW+QwmeQEil8A8pN4fPbg3RyIkzKQVna7eSVa39BjSzpwL3cbLgIQK+HTocB0AvwK+79DhHye1XVrblFp1nlbGoOynKA1I05eoCm4ZdvZsRztDD8Ya1Al0zlNwRId2xMij4s2QrM2lWJRcrl4xw/6Up8tMYSVnsfiLVQmqefHlFhjcDx/HjpzItXkxUPiBx3dkcbJUoDXs4t6OyYKw4FMQLd2BHX+gjnA3IY+uc52bPT26IGvTJc+gU6W7EZmLyUarU80hWZcz8G22xNUlmUMIvgLVkXq6JnNALKvyHw9YKsyoIh20W/MDKpDPcpntQg/IghxdlmRj1Tsmaq//xJwvhN4XWoR+XxFrHaF/7/nMQdCJq724r6G40Zblg/FuFe1Czm2M30ho/ZEwbgxPF0XTH5rmSDUH3cxBvcg5kqPgaglqgijsvkQDdoKVsQ06+fSzOXGf3uYXUEsDBBQAAgAIALtVaUYa2uo7qgAAAB8BAAAaAAAAdW5pdmVyc2FsL2kxOG5fcHJlc2V0cy54bWydjzEPwiAQhXd+BbldsFvTAN1M3Bx0NhVRSejRcNT684XUGGeHS+5d3vdeTvWvMfCnS+QjamjEFrhDG68e7xpOx92mBU55wOsQIjoNGIH3hinftHhIjlwmXiKQNDxynjopl2URnqZUEiiGOZdgEjaOsswYUVZSTisKK9v5v+jPDQxjnKvL7EPeoyl7UauFU7IaKnN2KDzeIshqUPLrrsrOlEtFEUr+PGbYG1BLAwQUAAIACAC7VWlG9YvaeWYAAABoAAAAHAAAAHVuaXZlcnNhbC9sb2NhbF9zZXR0aW5ncy54bWyzsa/IzVEoSy0qzszPs1Uy1DNQUkjNS85PycxLt1UKDXHTtVBSKC5JzEtJzMnPS7VVystXUrC347LJyU9OzAlOLSkBKixWKMhJrEwtCknNBTJKUv0Sc4EqnZx9E0sy9JITlfTtuABQSwMEFAACAAgAMwOBRM6CCTfsAgAAiAgAABQAAAB1bml2ZXJzYWwvcGxheWVyLnhtbK1VTW/bMAw9p8D+g6F7raRd1zSQW3QFih3WoUDWbbdAtRlbi215klw3/fWj/G3P6VZgBwM2xfdI8ZE0u3pOYucJlBYy9cjCnRMHUl8GIg098vD19nhJri7fHbEs5ntQjgg8kqfCAnhMnAC0r0RmEHzPTeSRnsFFZuJkSkglzB65z5C7i7Qk745m6JJqj0TGZCtKi6JwhUZEGmoZ55ZEu75MaKZAQ2pA0SoN4jTYlfk7Gp9EptTsM9A9ZGbeHrgmaTmetRiQFKeuVCE9mc8X9Mfd57UfQcKPRaoNT30gDlZyVpbykfu7OxnkMWhrm7EqyTUYY5MobTNmVmKxTB2tfI9UDpsEtOYhaDdOQ0IrLJ0As23MdVTz6AGt5dU7UfOWfhv7vWncSuVo55zlj7HQER71IZ11EsjoMCpLyuuWHfTQdNCtZSKOgl+5UBCUn9/aFpkvSBWw7bgyT1cXPh7g2y33jVT7G4RhF9UKuq1obiWaW4JaDreNvu4oSHPbLXCTK2hKNWNPIgD5hSvFbVtcGpUDoyNjjaVDMKPVlWuROkFYZJL47B+0sX4jaX7q15QpAf9DmE9I1NZEpAE83wr0MZBgTQ1gsa3NNVns2phdTjp/THp9PTBVOdai4EUcw1UIOIYBN5x2dnoICoprdPFzNcL2Dg6CIxFGMT5mkmF8epAm4Wo3ydA7OAiOpb+bgLbmtox0XMdRM7UdxOjEOmF+ro1MxEvZnoM9Y1ZlH742cs3RdSbag/P5H6M4iNEM5pZMrC771ttXzeG9nVOjO59NVlkG3YrzACbPKq9mFvJs5BPAluexuenn1OzDHnSU89R0THN9x36XxVq8gFOIwP7pFqe2JhHYnvHIh+VpjwH1xO0yCF+apiIyWktSqXlIOYa1eRJQVJhqVj6i6qGSeRqMtHGz7uegY9xV1wq4E8MWM12cYPPJzCPv8aW+y8XZRXeV88VFgy3zuq8CV7m8YVXXCXedQet+bS/C6pnH199QSwMEFAACAAgAu1VpRpgJyTKOCgAAFFoAACkAAAB1bml2ZXJzYWwvc2tpbl9jdXN0b21pemF0aW9uX3NldHRpbmdzLnhtbO1c627juhH+f56CcHCAFiji+63wqtCFTox1bB9Lm+xpURiMzcRCZMmVaO/mwD/6NH2wPkmHlBRLiqxI2XR7spWFBBE535AcDmdIfusdeA+mre485mzM3wgzHVunjJn2vSf9hNBg6ViOO3OpR5koiBchm2zoh4rnWMStII8Re0Xc1YfKHbE8WvHlQwQyoeJ2x5hjny8dm1GbnduOuyFWBe2JtQM9ag2eSvVlnLOn7hNqKD5ZsDuypMm2hm25L9deRMVaagx7DUVOxSydzZbYj2Pn3jm/JcuHe9fZ2as8fVw/bqlrmfbDsZmO3DshbJkeGzG6SemcNsTasJEDtYWp8+ixb325rXT62UCL3FIr3l5L408eWLLBDGMkkHvTM1kE2e306v16KnJL7mma5Zu1dqejnIDY0EYKpt+qD5v9DAyjX9nREI12vX1C2iKP1E1rAmtaWzkxEme726Y6kTzsDdvpGNe551ZOg3VrHbk9zIZZDlnBmj92rzHsDtVsDB8cb+5o6k6/oaY3FDdYzHMG1UhAETGnmgw6vqIb0145X0b2nRMAw3ij8lpPqiHfsVCvK/e0Hry1lFYDdVu4gXtIw20V6vpNrd9UoU5r1NVBNaHC1+vSJQSZdK2Daqz2OWBke9RlI3tFv0rNuHS0Kj6CCxfMD3Ke1Gnx5xC2ehCmaqFWvd1t40NDbjabHaS2tbpWO3S7/a5cR7jWateaB6XXaDaaqN5u1/udQ73baDfhbdjvgJYW7ndQq9tqNbRDAzcAjWRZ0Rrqodvs1+sytIZ7ffUwHCrdWg3V6/VmSzu0O82hUkMg3QQdcrPHDdjUmkqzc5AVud5roqE6VIatA9ZwR22jXgN3arVDS1GatdrRuMfRRc11LM09nNCcLyhMnYLU2qO3xZ1rsNy5LggbdANezmiQ5xT1irD1+ZL4vgtSPG2GQk/5MVb6tBi4CknnmXJQFX/HVkk06ebMmtJZTSTMYAR5kCKAS2e+b+XARRMnwETKzAsL2vJzZhboROrM081j7oSGRNbMkk5JntKZnzbzw8JkJp35eTMXMpI+pTM//BXAHZt82SInEqh05qfOLGgyg0pnfu7MxiRSKJhFJM+XQSIlgDVE9swUf5ZEpTM/fWaiklkUrCfyZyYoJY2C6UQCzYUL8yj0UGTQXKCnRAoWFyk0CxWaLc2JgtdkLBlsoBWY3GhwCYqEypmyUKdXM3ny62I8vZgulNFFRVL9VYn4svxDo9P7Wm93/jioBricmvQreTyO60JCWbuWT9fEmE/HC1CIx4sJ/mxUJP67MHT6yRiPJrgiBX8UVjCb4+uKxH/ngX6az/HEWOjjkYYXI30xmRrCLmNsYK0i/ers0JrsKWIO2pv0C2JriiA8my5FnmWuRAUP2aa9ozna0+byzWhysTCm07G+wBMtLKlI2F4hzSVfwB2KK5rLOp6DDpdAxnwdfCHmX2hAsmUVVnI5urgcw4/BO3Jp3q8t+GGv6M0MT2D+qJ0DeIV1Xb7AC2X6GWYOPG5aEDT9CI72sSDoV6yDZ2A9B2wiX48uZGM0nXDnmmPdmI/UJ89aEhs5tvWIyHIJOATZY286Ow9KuLPRle9jXuGGdPzLJ3DrkTxOcWFfJzJt4cz35p5CL9xVrpmCZaVijc/VL59Gf10M5dEYawuYPG16szDEquftEVgetsMQsSyHDwOaJqs9sZcU3dIl2YGLPYLYylwJsS2BwfPO/GNn/oYIC5bWz8GqnGj488/n39y7kTGGsHJDXDvfEktoi0WG50PewFYSug75fMteGkvEHudv1ZE3GN1M1vWTQ8szR98+rkQXXjEoHfwezyExQjhQTKcQCF+Bx0AM3BDTKgQcTYbQnDgGw+7dRfxwUkjBZBromDjoG9Rcw1zEOnINc1RMxQ1W9JHBrU5v+YY0B1jMnu8H6b7Djw0WhbPZk//c0jsHYoRFyR5mFspNz3eo89e1V9RRwkjM42U0tAeKJtCte3HDiqBjlrnhO/N8aj9d4dCafjiOmeTG2VkrEfss80GEZJiq3ca3zNafNr/dO9fZiFKLeOFi85PCX76xI/4Q5367s0ibOfTqWJ6rlwtVnqiY7xb5Urfy48DNec/Ghr4YywrXAP6+IWy5hoR0x/fw+XX5uz0ND2XQF5hXp8Rdrv/9z3/lV5Poj1+KgtI/F9UDq5jHMfyk728Th1Hv7zn0GLISh4qXnMBgsxxC8++dhTcEtpQNQ1Yvr8BhdOEfzs5d5tp8RJVcyfOPEEbEVq4iXRH3AcKQ4ThWUUVi+NxBWOE+HM8QO2aZNi0I/+a4zgdvjGYLWdPE4QoWimUuH/z0uEIEBfcoyIJTVgF96qU8gUCVUElXJiuuU6SKMCbAuvTfj6tyn5o5ngqOJ1Y4ETs7FjsA28x1rBm/Onh+VwYC/Kbj1qISc/mZKXyLSnhr50swd5IgqAbVaFFSdAZ9mPFdZaAyXpaUnlM4Y60iokFBUu7asSBCqv5oIuLx8iRKVRVxsxbt91PZs47Dhj+oivT8WJiUn9Cv7Jl8pDApr/O0MYUTxjNQsiaKDG87FOJGy/PMHMhQm0BhaN/wLS7DezDmt15epEtBQVxy46yoJLKfYW5osJh5WbTD1RM9HthPefyKY24f9eA8lag4Om8123sHzGQWPe3aYhywAKOzL97T/D+QSVsA/u1s0hh+KWKPW/qhAmcNslxv+D15BQU6PlS4OY+0ThpuG0YzHswKITcimItYXghn8xAeQfiUcybE8Vd6NmhQfWamQTVrggaB2tPzZ+82t9TF4AImDX0zXhaVXoe3HNdiYxaHnaiM4tkaVNtw2AgxkYKYV4ltTbhU/Jdo/WZnMdOiexqGqUhBxDTZox94sDSyPVtmY3rHor4dlBReAkGcOzpiVDpecRImzjapOL+mWMph5NYTo08JVWHeOcaqlEwUhmju7NHo7LDErFdTmgLZU9YfVKMZFgJUCmeVSWRd+AoXOiMuHGMW+g5OM4uZuKpfhJA3I7pyE1ZvQ3QprXY/m5NIIbr6SqvRanwHoqvW76q4W5jowj3+vIbo6mD+FCe6auLzvYkuuc6fYkRXT+ZPQaJr2OVPbqKryfnsRlGiy+f/ixJdL1ovneh6eaJTiC6txp+iRNfLs1QSXSXRlaR0plfyaBK9Z6tIuuO6j38SmsmOrcF51sRDK9MTRwTRrH8ZmLgK47tCfkG4cjbEtM9Lmu1702z+ZQi/m7+ZzjVuQ34ZQgQn8MVxVzGn2Ra7URxN1Cm4pmpE9BtcTajb5FTVElyHLllJCZaUYEkJlpRgSQmWlGBJCZaUYEkJ/lcoQXCTN9m4Ez/tbRx+S31espElG/nu2cjMK+DXk5GRW+xcbGRE/h3TkZE+/b/ykYxuSzqypCPfIx0Z+lTJR0ZZx1jgfImOzFhyefjI7H8a87slJJ++m/deSceu+BQkHdtd/pSkY0k6lqTjeyUdfypZx5J1LFnHknUsWceSdXynPOH/gNIrCbgfnoAr2bOSPSvZs5I9K9mzkj37/t/lK0qflV/mK7/M98bs2ekF8EOTZy8jnnNnzzG/V+osmPhi3FkA+qG+yxdZ2D/GV/kKUGcR0e/AnSXLAAr6Tv7Hz/8BUEsDBBQAAgAIALxVaUaKmlIXtiUAAIUyAAAXAAAAdW5pdmVyc2FsL3VuaXZlcnNhbC5wbmfte2lUU9fbb7RaxblYVERA64AyKihhRrStZVaZZ/lDiAwBwhTCFESLbWVQEQIECGiBQpiRAEkgKpUAIYQKYTCESMMckgAhhEBC3lBp17vW/XLf++Gude/qh6ycs5+9n+H3/Pbezz45+fm23a2D+07uAwAABy1/+PYuAPAFDgDY6bb3S1nL41eWAtnXjsi7t24AavpOzcludoEtbC0AgPrM/WLf3bJ7ufAf3CIBAOXHW58dmVNLIABA96TltxaOsd4chseTkDm3PYsJZQnJCclvxlI9Y6e+1CGMPEvuOfHTkZ2d+/P2Kg5+dcUi9w407Y7Jo12v7hd4fvsN6tMD/8xd3yvfLDjxTbd/xEUJbFWvvXG6mmsUAzNlC99kVkabOVZzBbUwWiUs5Jjgoar4Hr+Nl8jrgRE3vGQ+tSDV8UnSDSZTPHvLPO55EBAFfBgat69ZJvJ8OeyDSOR3qG4uqjPbFaOYsaz0uS6ZIFxOPmbgp3iFqIFeYyU5WYO2ZY1j+z5c44Mt4c/jz4JzwV/ILj/Jy+FgF4czieJl8oCvp34tRNWbLBnxAbxJPD07XuJpvCmiIpKM0sjTTZyO4FbVjf2AlsMZh3CiSTO1a1NsH+l6lMk4t0DtUS1huYcWfFTZJytkwIweTdeymUmANDLyhCGo+VjPVaJlm0tAx6Fn0SMB+pvadm0ZeKOZ4FYISsU0LqqexCndxYCq+rxb3wnYMDSaTVrwU6UTNhi8cZPYxU89+HFBDcWYKeqjbIwL2+fWxMTIoiPta38+QR33jp2YXzqKXvt9GojgA4GIZTVEhEIymMXMkW7ypOMJS098Cg7RSUwJg+mVd1BJwjeX8mmrYPPeVDTZ0IfeC6NfyfG73JEjCXvOMpD5dwdxOCixkzu6hjcQGHHnC2pBEoln6seFcq8c+PEN1oWZMZ9Re9W1N3tqxh1eeWXy7BHrAy47gFRSYgE8jbUDgOSds4DBG7KznhUQGN+xyecNYf3KQsTOgBSe9sRiQYNd+d5C/JeMRxtG9W22M4dwhu0REWZf/rpAXy8OPIU43shac7RT+KavNWNYNpCyKeq6ZbacsykbsXGiv6+VKB/RGNYplJDMN5cwkjoyMxtK5OIydySTo3KKlXhwavz4Ajrr5wLHF0uPzqldoplTMQi7j3qSCNcy5XIq38iy1w+nl6QVTxezH136oOusZif63Zwxh4Z2Hq10wFOKlQIZVYnCVmoiVx1QZvzgCj3vdi63axGKO5kjyeov2FRwt97d8/okmJB/IbNJ9Sh2AFewOWfH5hpkBkH7CC+nnyW9ujIb4PVq+o5W5xwSBMrLcxnCYw0bMlgm9nNjFkAe9ZQfq717A++Oz2ENbRDGjzYdnm8zUyHBqz8QvakQUs9CLCrvx3oICebfytINNs9gj0wZUFb9Jfwd71vSoPhmDmZBukBfIZuRY5vs/3OAqrzqMp3HKayOx2qRbhaB8ew2D4YgiZpUw7qw8XJIj8p35bV9dIFX+V3oFIJSCyPNdwJIhpb9FHNpweUXBa6Tj17aHYn4z7OslJPeHRENz3zJm3kXqCTRUN2Sf3OOj9oluI21yzoov+rWJNxuRVdTTRdeJAKJFHOm/AkFr39FpJYjpoFFyeiPkD2MR50hHgep59vknijqlNTt9MXxTXYAJy77XqEOmA84Pe01yAOv3+okm/XywejE1aAieBEoAGfjwO/ip6ECgwi9QH5vXZXLQXLDQNjVLxm9tUOmrABcb20qjb+PMlcjyKVsfB16dta5rnoTjgD7uNT1bv6WlBdg4rxswhMQeHomjGeS59D5xOek0frnvmSWliQgwALIL1Bmus2k+ZDJfrtz3Ul2pECIw5A53fHtJbojeQxbqxsy1gz3Uv8dRDChms03EBvQDdxGXzdvzhMo0wlW5nVICT38+hp6nfhM4k0mcF0BAC46K+kWMNPQskvueuFPtJ+DC/2/Kzw1bBmyns63gRXGvjBy2yIe+9tzmSw5zxwHtYxn0ZawG8ITBL1MTR22J9vIDqYtY74c6tUKZmjERJWogQp3LQHK7zu7cWbAebZ6aWDZXRKcf8UAvHktFKcnjfPuaBDbOAyAvfPA04Uif9G1zFJQP2XlWsgYFuo6bZoBG9DNgCpZAOnPj/LmXXhzRjG6JjzRySK/V6lTpuglfsJCn7hTMB5T5T+yHEsv69RhGeUsrdWwWv3HQm4dpMaU+jxmvcZeojYyBPmTcA4fsqFOJfnCOR+IZZjhGvJmD1aLqQQas2/iBY20EDt9Wfx8fQZL94MXaSSatBMQLi0Qf5gCkb8tvDg56evoq5ZpCO+Su7kOxk11fz8YkUMm808CM/OwqRBjue5YuRH4KZCr3W9HBxv75HoUvu6bGLOAHYi2Jk8oPLoVaEupw31t6Hvt7VVGnj6DHNhA1NWkBo/P9YnZ8IPW/VVK36Wrzzo/LVR8DM6HenwwVXJm385hw62av4riE9w5y0UUv1TahhkdeazcCDtvQK4bhTqS5kassrkQkpUKbLRzCmpQg6gQuNW4DEZ0+nplDEBRy3Gg+GWjIX2f5trlhLFmgVHmfNNCHTGiKoAB7lhGqPEGTKgxmWR7GKcWOrJGWGVFIMrxqaVSrN8OQAuib1mZIear2tfN7/p18tdzakcMoRVH07t+jp3ODsxRu2poiQFNwQX2sMKQSWiBj918J+DFVECem53dBQwiByny/1j/Y1CB0HCsvBjVb4QdCXBdtVYh5TB3ddmgLrsjFZFpyKWzLEdpFDUltLP2speuNGHkypejedC1iK3wcyCnPF43JLLiij5AdjMIPpEmg0vPfaP/UwQhxyeK+ytSafUvZvxgndV12Zv0jGwTH5Uw+qAuOZoEg1ANNFkBhk0Z8PEpg2pIJTfEZRWxGRCQN8zBmKgKIWVKTGaeGe+B9oYGCYqFGvJCIlfvtNk3QlirZfjV4bUiZfRwko2wJeyDV0eN8TFA8saMpmzlv/E8C1tQUGqsts8Q+tsbB9Z3dufUYyf9z/q2lnX/bFPWzc8vWx/+uTv2T/k8M34VVM+LcnaAZnmvs3sd5Dqk1TFgTr+GDS38mLgPJ1cgMB1esb/YW/q74c82P1Rbvzh6WqMgQLyAWaklZ+gl4djRaVEu/ZRF3O+G1MaCXh3WoJE/4UpXX1oHkv6cO1q3Qi7tmcvQ1GB7DRRuoRNya7xR4ZBelV1vZIPPg0vLhFStTHq9MWvatZvdyHHtjiWzICj36fv0pUJQBhkD6bralNFEUZZRhIhcQIX4aEXS23vqTGoTn0MbaoOYU9eqWI2yyaHvj19u79J9uUkcNBjFxoUFENJ8NgxY36Wm85hxmc7SfBdcsCtnY7QeABgzv7WHIe6ozfoRJC04IltRvdmTZ9X2yDlc8xZkLk1qDPiPndS3y8pC1iO01DKjd7pitYBsF/4J+6t6mfPowAaVawuDffAbuZC2UBk1B97lczKvAIbMMna9DxJR/N4FCuw1wtbB7ax2O+EJd9LTfN88fX7Xz/4U41rWctOp9L9wgXQEJbI8zwD7RB8D6A2btEJWySpMNmcM6V6k221SPU1JYyhrXQuvJ53vY2H9Slf50Z2BPS2hd9iqcG/J0XPzAqXhK+QaqLbIQLm5YjDYdWMVl5jtF3AKJqbn+l7zRkoURjcJOkEenZw02X5Qe9uDnUVaqDXJ2EKjzFgS7C1wd4SVYSQGq3tka+mrh9qPjYVyZ2CkYPrj4Qjz1eOAcNW9OFiXnK+PN92MkLNRT5Rx63p/2027vRvLH1cnmsYyJbsBY3tSuMpxEsEwU5xxoi0WsrHoziVt7gRwv7A4DgAkO+/aqhvdv4raAQDc/65fVtgWK/x3AZwkFVOlIe3iKR1ZEXh9f4q2rLV6r6xUBrz+ZnYnAND/S/F+mUDjf1vQ3+NCXKdREJsziND2pfSwkIia/Z5lw97xnHnXzY/D7fqmQ7Vnt/p9f6PmbqWPZIMo3VjJZX4v8604PSyR7WFv9yT7buH8HvO1t3+3Hyx1ZMaJppDlJEmazOp1JT/TuJX7/EEHe1tQ7t35pMGFE+kzaMRm9wlzbVl0yU4nMSnch3sO69ubS1Y8TJLEa92uVhX4mqkl0eLEza34e1wVopBqZKuKDS96htfnMdb9TvO61jJ7yW9dU2ruIt22QjvQKR+VjeuVlwF47/IQprY9LvplQVZA6eDUINbPRdb5XvaLu4nW/+9fyBAW0FyAVFPh2PRcOTpp4LG5eILCImWi00pwSBnqb9QrvAWcMEQ8f5SatKo+aCYYdPAAnaIRt5jkbCn47fUHM36vHkrYLmwbuId/sST/ixNvCzfX89Gt2cXrFfaJQfzFiY7A3LZua522FX+7ymA5GW2qnuMIVtdt2RxNAvcsc9ip7bM/gyDHUE2BmE8NUzGJvXyw+nGEKOJvdUQNYLoVma35a9EN7UTn7QAGJZgxV3Xz/a/Z6aUZz479h9b82TFGZiV6t9FK513SCYSL8I9Xt1yQlhiV8zIK1lnNh2q8jUDLxI81iUEEGyPie5SvKLQOkJC3LV/VeHCFmW4qSC8Nfd5vFHzFrqvGCrMcsXZ3+tn1AkCB8fVMrXfzSdmf4aFjHr2LHHcNulBytQTHrSmIzk1HJntE32c3ABKkVp+dhGtUN7fWD0Kw4xd+KxPEePQX7B71LPPMDkR2ZJ4BML0+I2KUSEsvlVcBv+V5NhDqQTEe52OpZbW8T6HBAtOmR9KqyJ3hQ8bML5zLtf6i7t1yzGvHsmsr+mGa2XW5n3DU9JcNRY3w8+HOjFXh41t+ALtZ58fbOWSpVzeLDi0sXLCfeWH9IFPuQaPA9k3Vx6H5+OMNNdows6rPqCk7y+WVb2qzbeW/JSlZKzvQuTWeE3APDM/LcsRpY1uXRH3Hor5HWBiufrAku87EwzvHKRqJ1KG2pMGln1PVFH8+ZHxIGMbuvFt+v43hTHf/NTgv0LToIFGDBfuJFvoZ5iChkbC0J9CCIZRlydH9BzD7WTKqJ643lalgAftHUyF7JiWjrX7wyjW8CVyUOLJrXLxinxIwJNDXYaiIRCWSbR5wo3uK43u2nSaQYSl6djvjdn+KRJS7cHy25jTm15haP0TEjCcwx6gM61VkMv4iiGlFDm73kaX08B67r5L1DjchPmfiY9shSV+QtsBUKGNVhZt19A3RJQ16EaDAeSHh3lMQN9KvNq12VedzGjactP8o3F1f+qiFTpD52cQBRg9Ix5x2GFQTA78bj4G3KN1Rdv7swSoGUlI3NpVeeqj6EcWNPe/1+mWAVw77q+avcMY52+gGH9vHV/5g/RduSUZz2OZL1fhGQThpqmObTJtNWl+Pl6NsOB70ndMQH90C3mLf0M1/TNTu+uh2ggyL0GkNgN1q5+CV1VyZAqMo9c/OPnbi/ko44F/e7rAEGcYODdIJIbExeuowTzPC3xSg35g4z7w6d4pYgQ+juGczoKLF7RnoCsEbh3NxCd1NnJmshrbmO40gPGt5YnvWLH48tk9HxCXTk8zm9N+VGWuj27dVeovaxtwu41esIbz5Mkf6arnR38Zc6EkOwufBMTd/M4BZN/23IS4iyxKQwRNrwpg+s4MRk1VtINSnaO+GkaZY2zBAo1W5jgkh598EJILpV4xg/YUS/yxjbVWXzzhk1Lpdf0LHOSydyU4uOmK4YcbthYi/Xwxp5bYkeG7Pt3bust37DefQtdec0D+Gu89TZqogWqz/3gErKQt1j+PdPP/tNP73RiUw49xAgfFkmfx9MNmFtL0ADAxieS1mW9vNiWYPOWbgnfEYN4Hth3nUEJO+Baz9tjJbSPAzG+t5iHNK9A3hmepmuZzANlMhdS8lKEYYJOu3HXphTQAwBpeOMqBRd3Li/CruDOm8XatxL8IEEBnsDDJpexYO0BaW6QbDthWH2uodz7nKCAGiuBfzWBSCdvXfirAMQwPfFUcnGeN/FegPnEtjvi/tBtJCEmU5XdvO6cd8rxQlUir5dWgoSmgbEbiMVbKeej61qwd/gChDov3vblanC3/E3mwPi+tNL41onqqybifiq9jcroLLhaCAxDANAHXVzR1NW9omw+vsI4b7y/BfNstWiTPm+19MTTdMQyauVuPk6hsDwyL6ACYboZE55Rnbc6i8FuK7jOMVBIyUnFnBMQm2p01XjNvwP5ymiI/2NR5sPDaJCoqxXD2j9Wmes21hJds6A/lWKwdYarXXtthYttQPS6YhlHh9TmspCD4MKBBEkab42zniD2IX8xeRgLgu6s7zR8poMKbMRpfNiM1sb8PRG1Tau/jCKwCw6X/o5z8ONyVhGNuLCly9JOLYp0PPwmNrjvU9mvZc9ZyIj1Fc8rpdfumz3zMVns+N94fjrZ4Ev5vBWmdRvdxCm3aW717V93gw0IOxc/hMxj6Xx55FBdZZzQzX+XbHneHuuRiFtafG3/qo8Z3+UYWBAN3drW7bhJtMZrwXVlQqGFhce2Ba/QYfIr3IYjppxJC2czFutUg/NhthuXjyhhfjAMb9wdFkcPWbOSIvHTso2EZHnF2MTHaRX3+BS/88SlZM/d+/iM7/q7xASxbAQKq5VJxtIl1tJkr876N7YmTF3KwlEsfbdnjNai1+vqL8r+INZSGc6HiMAhfBp7tPJFZi73h9vz2Haj4EoZ5ufLDWMZ3js6z2h62r7YKpWwgb/l4TnKpbG+PEa0tOn2ynIphbRYkLq1NWE46fyllcG4ukQszEE4eJhpr86iW+K9Ki3FjrPSshyFUlWOWal1dAQXg+dOCDZ4dGXUASeWjG/THI63hUo9gGqI0QA07TXemO7DtsoaykmafMfUO+Q/pncy3RKeGUWQFscqtu5592mdClki6juL2NKeFFLi1VT3OPFPaYyJ92UCwvKpdX0bgc4FpW/cntra7TGULQqKnzdLPWbICXLmFIiwXCO7iFFg0vByc2VIWAc1z4lKQfYM1Di/iLnzlCop240Oz0bkz3gNqiU3/vit+ToJ3MExdI3CtVZbq8fVlOcr/MEQ/gWHEBBe5J6vzcH2dAIBUWLj1b5ORqT9Nt0M6baRln1fWGtRKimK99aJRt8Fusbit9wXINrLCJ7TUg9+vbNR/IhLdX49/50gzQmhoPrlWXtD5qdXd1yEtqPcSKA8e+A+3uD7L1HorwIp2ccXFio+Y6BXa0OuhGZQAb8/fGSHJJmdI84XyxCmA01PAd7EAc+RMwBpxfD7pKPRrk4Pa9OxSjW/XuP2U+X5Ku5AZI9BK1j9eIKEGtNX5awg7ZAMLXhixaXRV/5GXhh5fx+duUSnD6yea+htyTVs9W7Snbn6ouI5MUnZFs7Q6/ojC2nUGVaChBfSyDGVzt+6xnZXg3wzEVbEo63VaVlsU50Xzt7pwPWz+mXNeu2qcI7Lqbsa+tiSu6d5rl3awS1Pw3aa3u2xpY33uyi7EvoeJR86P2k95ngNkzfsFgmYW+1wryjQSomWL5UIk77KhNo4qifgbK/UtmWtZcDab37IBWaUNBCAzCOhHnkIdIR88olt+IuMFpkep6Km/XIdqYzvDY+XyvGwmVPUaZbK/qFr8jzuXboCGdZvbi5ApbXxtqVc7s+yOwhCJm6y68Xh2aGplP2E5Xg7rFymB1sUIUVVI48oixD9eOiDf+LLOqaN/uxNXQet3qRvNycY+xvzNa5ECxVt7eGrntEV/8tg/XesaRATfoZL62je1VfhLsyn1q4t2ZwKhDVSZ9ALuxCl++4tYV9OAyYFY1aEOrdFYFXuOzizAPudroctYoj1SGTwpSY0KUv/Avw6AP9CTohjb9GjBSA7tdM3WhSltDAs4+Uugbza/UBA64tNTwWJV4rX9UvFIIOXoISYxGcfelyeX47bVrqcr5hOt2cOrE3C7IGYLibByqaxUi9Di6sxd+Dw3Oo6wEcpSDCXecd0/sG58P3Z7xDKd3n0b24apWqOe75J4+gx511Rh0tg6r3Bm8Dhpbmomfl2c96tsng2rAyzdKMUovcTqLXH40lu/6FofDTOnnlOifSVQco3G2qy88ZteHR31u55Mv+Ds/CdrN2MUMmqLwryxciA0oOBl2oF/BWaO4L0imx3uoJCUmulwXnYZOckO+tgGPtPTWO7kxbLcPN3grzLzmXucuGUE/uVrAFM9pXFS7H+BNq8yHqy04g3BpSiyTTvcvGSDZZVZ0d0NOdZPbTNAlOxABYuHNsPtHS/CCLHybC5e1b/rvXND9KcNCN5MlDNd4MVTaGR0Y6UgEUaaJB94rRB2tGnhu7IwFKUYh+Y7NHtuJrpH3JjkPO97gYvHndXSc7H6rguqFHCAppPFz6/InFInuccgd+k0HSt2QV3oz3hqx6z2FBzDHphw7u00GGdtbJ776Uce+QrlUOZTc40BlLYXQAXlUeN6iG/MPL+zIkBCml5lf027ukT3TeLntAC46MKppPAB+jeq4PgyL4rcUgIdA2FPR8f+cvHbUv/NzvzkQhLuKfX6h/4JrGShmAV3pe2eHQVPBLS2wG32dZkKyfoVpUKGnplt4/gMo3erpQiw8LIW3HN85v7q9PzOGRyrppRHdgoX4N/Mx/wfn384eHmYaeAdMLK98gSM2cUYUtpaA0vqI5+JBB3uvwssapdrlWGX8X3hezSnGDIK2mAJ4WL/Lq1S7cavQOpF2flY9+q+j45t7VUZuSYuf3v51ln5CylQ1V7S+FD3cZGKmapZwUdbjuiImhWuTeqmUe4uS8ccRmbFP0oul65/ZlzhjzIRHWFW9mHeWrmVKDUy54C0DH9c+DrevTr5wvUSr2Hq2YpMpgmy1u4vmXYg40VBze1M3XDtctLxjaMGVmPE/fHLzr+Bfwb+CfwX/Cv4V/Cv4V/D/gYAXy0oH6te2rZ7cEi1mqG4uPkbxkoR42W1/yv9Aa0R4v2QaSGwVlSPWyykzZsJWCloqQjP3uyGrHIYg2D4A4I2RmIQQk6atfdY/XAWOuei0rXxwKhINIyTDc/peagOM5gTsk8ip5ocpXDVzUTeFKhVTmcHwrN4hZQBgVqNkTn65xzaJM5wEKQfk3hZbE1esB+Cev/iI3/sQ9s02cowHxy2AFfHYCOEdM+VcSMcVFdO4qxziyp9PdOw2BphkHSJBJJ4xN1eOscO3Aw9DKzUMlivmz6BvTx8d1UToUxP9VfKGQxQBb6bIhmQ9qoke5UvkRV8YtvA8HfXUALUq37b4bv8Ax+T3cQvhczMtg6mMXzITF/xQew6r2DxOl4/Q5TZI8UwJVyOPtPUeVuOXWU3rXbfMGrZeNooEievOUBuZrC9U1954lF2Cm+p6pQsFtQhJJUJl6+GLl4C8iPJuJqw2FsdnRGv85WCG/bf8w/eR9hf17DbfUKehaQ5SCADAfWx3ptlz+Ien3/80ehWpOVPUCGEMj1vAsLpCmi06eUG95Jsd5yaikJev7DeaU7lpc8P+3YDBIZJopdw8sckHY/z2cq2XuytpWKu2Q/OnoTV40aKbqrN/UR6sSGfmmp5SUk00XdjWWvs6pS+j2mFkas3kVpfWKHZUd0cyefDKyvtol4oividHu/DPHk8L2J5AW8wizjp3BHTKQrjSYE96mju8wFKVrjl1Vd07oVi+muiNOWB9z7M9VC4TbtN1agNMYLtHg2ulrUMQpnC6vS9xNyka+RV4JCTfoRtLydkP8CwKRS5mLNNqR/VvDRfH/3JKbZbrO3wZ6pBsa9B9vpd2gxQ42eSW2n1HgG7LaEziJchOAsuuOWRFrYfBhsO47FGD8svGNXZzOHu2bog+5dJnnZHeu2OGh0ZeKg3vFnvtxcWPnLc5N/traai+pvqk9/A3Xb59CheEcrjA1sI27Ix7s67SzNcBJNoljlIUQipEIPhrS6xmS+lUCz5X6zigRdNLx007+CAusMR8+sLLFK5KjNxReordJD679YBzl2lmgks0odsBxy+5ub71SoewgWbKzKbsOeIH81Ip2Jyr8R1OvF3PkUBrojWC5XBoUS9Yn7y+jCSKsUsx1zy0AeGGEa/KapCayKYvGV2U9wH0ticeh3HEJSXi0uTKCin76PDJnJy8+s65Q9DjFjD64q5Xr9+Vvgfy5R4IX6ufm36+eCJs7WoqLS1Lgp6BH6xEdFZsypXQPuSfdqfqbWKHDcgfY0bXW4eq/UcS9+JYS54RvTMj3quZfg+5RAmdqCygQrCegE8RUQTy8of8h6H+SmB60lEL2GE5lcD6woNP2Cl27yxTumZxcGjuow8JxbdV1R2luyjz5lyhCbXOhMpG5XxI0xtPrkwJXAfH/kgtRWl7mJNw2ahx1ON8ZRc9txhlIk1nx8orVcms20MurJ1fiAFpkui0kFbAG5DB1UkJhSmm0FotJ8e+idB26ED6ZFdCOyMzoCqvbFBQvsnM9WtJ4iVV6ZKTFOqGNwD1V0OUhs/Qs5OaEochHn285QT4d164AWLfRoAuE5qf6Nl8GPtV1IPqAJLTZKZfxlSXatuuvsqT5Zv9NJZBouHV2bLzwLukR4zRiB3JG2ExRXWYnlPwqhlDdJehdWrmjJKi98ypCgj/oqHOL4PHiWvvgaTMrZ/re0bCjpcfwDVB3IbnkRw72irYNWispismnf/bKWCMy/0MI/Mqrl9K6M4YbpUpfQ99L+6NcyNLff7wxypdE8Sk+qchVoQK9Id+ilqqyO84KfWzfV4u+npV7x1Gtr36TzS43W5iV53jj21TJt8b3rJML9GfuVRx8924YUqoulbvnAvdhx7PwGaHeCQaPCW5JTNBZhuxEz8eL9u4p2RxfCQoxvO9rQWQFJEhWIIaZo4AZ7U7Qn5kdPGhI9oB5N0AbjPSOy5wHZHoQgY4v33d5xJgASy57DRRN/0M+n202fPD0w7R3LsWoqeHp6lfRWn8FpDYOF5hElCAwmp9MHXGBbu6cWccRma0e1O47zRqCRGCRNIfISauD0ehCjCFKPDyLZi4A5/5V1Scft50jgzVNNzvMfBAboNuaGHkoEmO04NabZ+aY2OQ6iK8wa1+ye9qZlBB7nVvUdWQpAyioTDNN1jVuYYerbvp1ayTs4uh1r6cXRuSJHBBRPMHzCUDKCFRKglbajTfaAwb/3rvkL8s4sR9OGvRr1HD9tbgv2L0QwCbdW+pnLWodg961Rcpf5dvSh/U7aWZRBTpnTRPsG+hOIEV1EmgBdYpCyA1WKmyyZBtvkoMpUcQc9aTT2c2KoXQEnIkmc/QWfmcx4oWQmnCxH6fEfEYVTLm1E9Rgl5ii0sOJ97nvz2cFG5kGnXNuObPsmKU/ZXIscncGtKUyZ+DFsAdQESI3wG8qKPAD34K+Bl8z3acGN2eidrpWjgzeeoCQyGGhLLmyP8ZhDsJY+K1kJG7GVeqyoLiYaPYk+XTSC6Epbmhqs4kF3EeQpxVowaeo6DIiZgLFsLWmSJU3x4jdxWH8yRoBuME79vck6TuK16ZrJUpme0HMfCHlV2lN1jMfN2txUWqPFAZ7wDALDq/1Zk5rrAXCXxVyS+523FWVKI+o0ZD+Mzsw/nBKrHCMgiGpzEMGqV9Qwipbw805wWjh8ZcE/spoG6q2cYC/QZHv/W1SJjEE+pLl3Wk70xX8MQNfFiqklmcwLuwjQeTQREwf9izcn0KfWNoQv9hqGZHqMTvpHToxRYpyE8jJVPSVa+xr99E9D2t/HRcUEhfL+LoNjtqUeHzJpP95BxWgQWwwbYC1O/lvO6iEV7WbejSSfXDDSBCmrb8Oasa0ouVGmEO4UZ9iYv7iYs5pzeMiXxjlIwa5gxZXSB+T1OKOHWMuKxBbBB1o8XdFHNxh3n44al7iLXFMw9H4xEujawg1Cm66Asgmyh+5dP3VZQsTU6yymbluXWuRkh0TE9x/M9JG82IeBwH2CooRgH97BLIuesYQXnagPJWonmTm7Lglz1SQuxSSZ9WhLINA7X1ro0WS/y7vfh3pyMqJFbSkShm6Oo4k7bQgutbQNuuT22tt7IEa9aaWVTLR+0oRvshgmblqwxnp02WUUzxdBQ9LIJtIdRnfB11tAEJLM7/sfzRR2gBer0C/VH8h6rkjyhPbk7xRkyjcLNma6cqPDs7ffjPhmvA87M7r9sHLnlsZvL8KRZCHIT4c7HGLPab2XbGQhsRMwqNtprZizOsIWnc7IkV/JD3134WuITychp67/4wFAvBUvDu0f0U5RdIpLaUw9zk0N8NqIrfqhJABZ44sQtC4BKmlIlX29YXKR1o4XLhivqoaccGSOPUTgByZqvAW5Em7gk+gNvYfNHfW/mQi0XdkUz5bE45fZKwiZtsylaB13yAasJIm9+U38Zmvw7hsinWzhdpfk8RrM+55E8PIO8CaA8YUj24H04+DDVryYXwzFYP4WZMlkyavOz80UnrcxjySdLleGVznSiiZEJ1c4KW/tNavY9U4INu58Gi+6wfxIi+iJmdIgO79afs0htBMv8wLGF0LV7RgZSzcDPJ6n4ArzjeEn3SUzh3S/TueHs4bV7gQRR4DNwztmLztl6ymksoxux6l3D/BUbR7ow0OcZQ37qTcrURrvwN/ZtJGdhyP1JN+L1XlTxfFuB7sY1RG0nLl2pb6MaznecJ8NVRS9HgJ3DSNFh/a85c/XRhl9qBmQB9mYfSa4V7AIBwofym/BGw4sTzSauPbPdIa/do40eMBFAUNvGx0cXZ75Ma1avxwj/Mqr+b0vAR9TgFczaY0k3KY7OVEmCpz43wdrwx6hAA0ILgRnq3Wp78M0au9bwLhjIdeelQdxjQ0GA2Jts6zydh6T1QMoqWjE5nu3jnZcjK9zeSs/9rLU/w4yOuKcmuAMhZ9dmtf1KgD+0CAJKtl7f+ZUGyAArW2bX2t3ZuNS1tbd/Sh6FGzxPAZ2UtbxJzOuljD9UFAf3VEYp6Wzom04HjLUEECRSiL90Pemr/0KzY0nJLu+V3dt/W3LiX8l9QSwMEFAACAAgAvFVpRteZEilfAAAAagAAABsAAAB1bml2ZXJzYWwvdW5pdmVyc2FsLnBuZy54bWwtjFsKgCAQAP+D7iB7gE1NrYXMyyQp9MKkx+2LaP5mPqZz1zyxw6c9rosFgRxcXxbdlvwR/cmutwmU/APYbaEmFPrXMw45WDCNQJJaGd0CCz6OIVvQvEZSihMpqN7lA1BLAQIAABQAAgAIALtVaUbO8+LqUwQAAA0QAAAdAAAAAAAAAAEAAAAAAAAAAAB1bml2ZXJzYWwvY29tbW9uX21lc3NhZ2VzLmxuZ1BLAQIAABQAAgAIALtVaUYl32KDvQQAAMsWAAAnAAAAAAAAAAEAAAAAAI4EAAB1bml2ZXJzYWwvZmxhc2hfcHVibGlzaGluZ19zZXR0aW5ncy54bWxQSwECAAAUAAIACAC7VWlGSEisH7ECAABRCgAAIQAAAAAAAAABAAAAAACQCQAAdW5pdmVyc2FsL2ZsYXNoX3NraW5fc2V0dGluZ3MueG1sUEsBAgAAFAACAAgAu1VpRkFYdiORBAAA3BUAACYAAAAAAAAAAQAAAAAAgAwAAHVuaXZlcnNhbC9odG1sX3B1Ymxpc2hpbmdfc2V0dGluZ3MueG1sUEsBAgAAFAACAAgAu1VpRpJGsJmpAQAAQwYAAB8AAAAAAAAAAQAAAAAAVREAAHVuaXZlcnNhbC9odG1sX3NraW5fc2V0dGluZ3MuanNQSwECAAAUAAIACAC7VWlGGtrqO6oAAAAfAQAAGgAAAAAAAAABAAAAAAA7EwAAdW5pdmVyc2FsL2kxOG5fcHJlc2V0cy54bWxQSwECAAAUAAIACAC7VWlG9YvaeWYAAABoAAAAHAAAAAAAAAABAAAAAAAdFAAAdW5pdmVyc2FsL2xvY2FsX3NldHRpbmdzLnhtbFBLAQIAABQAAgAIADMDgUTOggk37AIAAIgIAAAUAAAAAAAAAAEAAAAAAL0UAAB1bml2ZXJzYWwvcGxheWVyLnhtbFBLAQIAABQAAgAIALtVaUaYCckyjgoAABRaAAApAAAAAAAAAAEAAAAAANsXAAB1bml2ZXJzYWwvc2tpbl9jdXN0b21pemF0aW9uX3NldHRpbmdzLnhtbFBLAQIAABQAAgAIALxVaUaKmlIXtiUAAIUyAAAXAAAAAAAAAAAAAAAAALAiAAB1bml2ZXJzYWwvdW5pdmVyc2FsLnBuZ1BLAQIAABQAAgAIALxVaUbXmRIpXwAAAGoAAAAbAAAAAAAAAAEAAAAAAJtIAAB1bml2ZXJzYWwvdW5pdmVyc2FsLnBuZy54bWxQSwUGAAAAAAsACwBJAwAAM0kAAAAA"/>
  <p:tag name="ISPRING_OUTPUT_FOLDER" val="C:\Users\Danny\Dropbox\Website\M9P"/>
  <p:tag name="ISPRING_PRESENTATION_TITLE" val="Section 4.3 Graphing Equations in the form of Ax+By=C"/>
  <p:tag name="ISPRING_RESOURCE_PATHS_HASH_PRESENTER" val="f418ea392ef381c893953e1d6ba0d376699f1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</TotalTime>
  <Words>295</Words>
  <Application>Microsoft Office PowerPoint</Application>
  <PresentationFormat>On-screen Show (4:3)</PresentationFormat>
  <Paragraphs>85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Arial</vt:lpstr>
      <vt:lpstr>Calibri</vt:lpstr>
      <vt:lpstr>Century Schoolbook</vt:lpstr>
      <vt:lpstr>Courier New</vt:lpstr>
      <vt:lpstr>Times New Roman</vt:lpstr>
      <vt:lpstr>Verdana</vt:lpstr>
      <vt:lpstr>Wingdings</vt:lpstr>
      <vt:lpstr>Wingdings 2</vt:lpstr>
      <vt:lpstr>Wingdings 3</vt:lpstr>
      <vt:lpstr>Oriel</vt:lpstr>
      <vt:lpstr>Equation</vt:lpstr>
      <vt:lpstr>Section 4.3 Graphing Lines in the form of A x + B y = C </vt:lpstr>
      <vt:lpstr>PowerPoint Presentation</vt:lpstr>
      <vt:lpstr>I) Horizontal &amp; Vertical Lines</vt:lpstr>
      <vt:lpstr>II) Graphing Linear Functions</vt:lpstr>
      <vt:lpstr>III) X and Y intercepts</vt:lpstr>
      <vt:lpstr>Finding the X &amp; Y intercepts</vt:lpstr>
      <vt:lpstr>Ex: Graph the following line by finding the x &amp; y intercepts</vt:lpstr>
      <vt:lpstr>Practice: Graph the following line by finding the x &amp; y intercepts</vt:lpstr>
      <vt:lpstr>Homework: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4.3 Graphing Equations in the form of Ax+By=C</dc:title>
  <dc:creator>Danny Young</dc:creator>
  <cp:lastModifiedBy>Danny Young</cp:lastModifiedBy>
  <cp:revision>10</cp:revision>
  <dcterms:created xsi:type="dcterms:W3CDTF">2011-11-19T23:51:18Z</dcterms:created>
  <dcterms:modified xsi:type="dcterms:W3CDTF">2015-03-12T22:28:14Z</dcterms:modified>
</cp:coreProperties>
</file>