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91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11" Type="http://schemas.openxmlformats.org/officeDocument/2006/relationships/image" Target="../media/image28.wmf"/><Relationship Id="rId5" Type="http://schemas.openxmlformats.org/officeDocument/2006/relationships/image" Target="../media/image2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Relationship Id="rId9" Type="http://schemas.openxmlformats.org/officeDocument/2006/relationships/image" Target="../media/image5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83036-2F82-4776-9B76-161BA2AE937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6C9FB-264B-41CA-9867-119A62A67D2A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8442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6C9FB-264B-41CA-9867-119A62A67D2A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5172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A3CC5-F9B2-4363-AF48-B3CA405A4882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6595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A3CC5-F9B2-4363-AF48-B3CA405A4882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2402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162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A3CC5-F9B2-4363-AF48-B3CA405A4882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6987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A3CC5-F9B2-4363-AF48-B3CA405A4882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8634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A3CC5-F9B2-4363-AF48-B3CA405A4882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5733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A3CC5-F9B2-4363-AF48-B3CA405A4882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57331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6C9FB-264B-41CA-9867-119A62A67D2A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9924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9ED4AEB-D406-408A-B415-6D542F15E6F6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BE05700-0439-4951-9FFD-4E04A5CEC69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D4AEB-D406-408A-B415-6D542F15E6F6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5700-0439-4951-9FFD-4E04A5CEC69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D4AEB-D406-408A-B415-6D542F15E6F6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5700-0439-4951-9FFD-4E04A5CEC69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ED4AEB-D406-408A-B415-6D542F15E6F6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BE05700-0439-4951-9FFD-4E04A5CEC69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9ED4AEB-D406-408A-B415-6D542F15E6F6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BE05700-0439-4951-9FFD-4E04A5CEC69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D4AEB-D406-408A-B415-6D542F15E6F6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5700-0439-4951-9FFD-4E04A5CEC69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D4AEB-D406-408A-B415-6D542F15E6F6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5700-0439-4951-9FFD-4E04A5CEC69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ED4AEB-D406-408A-B415-6D542F15E6F6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BE05700-0439-4951-9FFD-4E04A5CEC69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D4AEB-D406-408A-B415-6D542F15E6F6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5700-0439-4951-9FFD-4E04A5CEC69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ED4AEB-D406-408A-B415-6D542F15E6F6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BE05700-0439-4951-9FFD-4E04A5CEC69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ED4AEB-D406-408A-B415-6D542F15E6F6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BE05700-0439-4951-9FFD-4E04A5CEC69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9ED4AEB-D406-408A-B415-6D542F15E6F6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BE05700-0439-4951-9FFD-4E04A5CEC69B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" Type="http://schemas.openxmlformats.org/officeDocument/2006/relationships/notesSlide" Target="../notesSlides/notesSlide3.xml"/><Relationship Id="rId21" Type="http://schemas.openxmlformats.org/officeDocument/2006/relationships/oleObject" Target="../embeddings/oleObject9.bin"/><Relationship Id="rId7" Type="http://schemas.openxmlformats.org/officeDocument/2006/relationships/image" Target="../media/image3.wmf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7.bin"/><Relationship Id="rId25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3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4.bin"/><Relationship Id="rId24" Type="http://schemas.openxmlformats.org/officeDocument/2006/relationships/image" Target="../media/image11.wmf"/><Relationship Id="rId5" Type="http://schemas.openxmlformats.org/officeDocument/2006/relationships/image" Target="../media/image2.wmf"/><Relationship Id="rId15" Type="http://schemas.openxmlformats.org/officeDocument/2006/relationships/oleObject" Target="../embeddings/oleObject6.bin"/><Relationship Id="rId23" Type="http://schemas.openxmlformats.org/officeDocument/2006/relationships/oleObject" Target="../embeddings/oleObject10.bin"/><Relationship Id="rId28" Type="http://schemas.openxmlformats.org/officeDocument/2006/relationships/image" Target="../media/image13.wmf"/><Relationship Id="rId10" Type="http://schemas.openxmlformats.org/officeDocument/2006/relationships/image" Target="../media/image15.emf"/><Relationship Id="rId19" Type="http://schemas.openxmlformats.org/officeDocument/2006/relationships/oleObject" Target="../embeddings/oleObject8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2.bin"/><Relationship Id="rId30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4.wmf"/><Relationship Id="rId26" Type="http://schemas.openxmlformats.org/officeDocument/2006/relationships/image" Target="../media/image28.wmf"/><Relationship Id="rId3" Type="http://schemas.openxmlformats.org/officeDocument/2006/relationships/notesSlide" Target="../notesSlides/notesSlide5.xml"/><Relationship Id="rId21" Type="http://schemas.openxmlformats.org/officeDocument/2006/relationships/oleObject" Target="../embeddings/oleObject24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22.bin"/><Relationship Id="rId25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3.wmf"/><Relationship Id="rId20" Type="http://schemas.openxmlformats.org/officeDocument/2006/relationships/image" Target="../media/image2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9.bin"/><Relationship Id="rId24" Type="http://schemas.openxmlformats.org/officeDocument/2006/relationships/image" Target="../media/image27.wmf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23" Type="http://schemas.openxmlformats.org/officeDocument/2006/relationships/oleObject" Target="../embeddings/oleObject25.bin"/><Relationship Id="rId10" Type="http://schemas.openxmlformats.org/officeDocument/2006/relationships/image" Target="../media/image20.w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15.e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2.wmf"/><Relationship Id="rId22" Type="http://schemas.openxmlformats.org/officeDocument/2006/relationships/image" Target="../media/image2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oleObject" Target="../embeddings/oleObject32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0.wmf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8.bin"/><Relationship Id="rId11" Type="http://schemas.openxmlformats.org/officeDocument/2006/relationships/oleObject" Target="../embeddings/oleObject31.bin"/><Relationship Id="rId5" Type="http://schemas.openxmlformats.org/officeDocument/2006/relationships/image" Target="../media/image29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1.wmf"/><Relationship Id="rId14" Type="http://schemas.openxmlformats.org/officeDocument/2006/relationships/image" Target="../media/image3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13" Type="http://schemas.openxmlformats.org/officeDocument/2006/relationships/oleObject" Target="../embeddings/oleObject37.bin"/><Relationship Id="rId18" Type="http://schemas.openxmlformats.org/officeDocument/2006/relationships/oleObject" Target="../embeddings/oleObject40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41.wmf"/><Relationship Id="rId7" Type="http://schemas.openxmlformats.org/officeDocument/2006/relationships/image" Target="../media/image35.wmf"/><Relationship Id="rId12" Type="http://schemas.openxmlformats.org/officeDocument/2006/relationships/image" Target="../media/image37.wmf"/><Relationship Id="rId17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9.bin"/><Relationship Id="rId20" Type="http://schemas.openxmlformats.org/officeDocument/2006/relationships/oleObject" Target="../embeddings/oleObject41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4.bin"/><Relationship Id="rId11" Type="http://schemas.openxmlformats.org/officeDocument/2006/relationships/oleObject" Target="../embeddings/oleObject36.bin"/><Relationship Id="rId5" Type="http://schemas.openxmlformats.org/officeDocument/2006/relationships/image" Target="../media/image34.wmf"/><Relationship Id="rId15" Type="http://schemas.openxmlformats.org/officeDocument/2006/relationships/image" Target="../media/image38.wmf"/><Relationship Id="rId10" Type="http://schemas.openxmlformats.org/officeDocument/2006/relationships/image" Target="../media/image36.wmf"/><Relationship Id="rId19" Type="http://schemas.openxmlformats.org/officeDocument/2006/relationships/image" Target="../media/image40.wmf"/><Relationship Id="rId4" Type="http://schemas.openxmlformats.org/officeDocument/2006/relationships/oleObject" Target="../embeddings/oleObject33.bin"/><Relationship Id="rId9" Type="http://schemas.openxmlformats.org/officeDocument/2006/relationships/oleObject" Target="../embeddings/oleObject35.bin"/><Relationship Id="rId14" Type="http://schemas.openxmlformats.org/officeDocument/2006/relationships/oleObject" Target="../embeddings/oleObject3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13" Type="http://schemas.openxmlformats.org/officeDocument/2006/relationships/oleObject" Target="../embeddings/oleObject46.bin"/><Relationship Id="rId18" Type="http://schemas.openxmlformats.org/officeDocument/2006/relationships/image" Target="../media/image48.wmf"/><Relationship Id="rId3" Type="http://schemas.openxmlformats.org/officeDocument/2006/relationships/notesSlide" Target="../notesSlides/notesSlide8.xml"/><Relationship Id="rId21" Type="http://schemas.openxmlformats.org/officeDocument/2006/relationships/oleObject" Target="../embeddings/oleObject50.bin"/><Relationship Id="rId7" Type="http://schemas.openxmlformats.org/officeDocument/2006/relationships/image" Target="../media/image43.wmf"/><Relationship Id="rId12" Type="http://schemas.openxmlformats.org/officeDocument/2006/relationships/image" Target="../media/image45.wmf"/><Relationship Id="rId1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7.wmf"/><Relationship Id="rId20" Type="http://schemas.openxmlformats.org/officeDocument/2006/relationships/image" Target="../media/image49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3.bin"/><Relationship Id="rId11" Type="http://schemas.openxmlformats.org/officeDocument/2006/relationships/oleObject" Target="../embeddings/oleObject45.bin"/><Relationship Id="rId5" Type="http://schemas.openxmlformats.org/officeDocument/2006/relationships/image" Target="../media/image42.wmf"/><Relationship Id="rId15" Type="http://schemas.openxmlformats.org/officeDocument/2006/relationships/oleObject" Target="../embeddings/oleObject47.bin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49.bin"/><Relationship Id="rId4" Type="http://schemas.openxmlformats.org/officeDocument/2006/relationships/oleObject" Target="../embeddings/oleObject42.bin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46.wmf"/><Relationship Id="rId22" Type="http://schemas.openxmlformats.org/officeDocument/2006/relationships/image" Target="../media/image50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Section 4.3</a:t>
            </a:r>
            <a:br>
              <a:rPr lang="en-CA" dirty="0" smtClean="0"/>
            </a:br>
            <a:r>
              <a:rPr lang="en-CA" dirty="0" smtClean="0"/>
              <a:t>Graphing Lines in the form of </a:t>
            </a:r>
            <a:r>
              <a:rPr lang="en-CA" i="1" dirty="0" smtClean="0"/>
              <a:t>A x + B y = C </a:t>
            </a:r>
            <a:endParaRPr lang="en-CA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008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441325" y="412750"/>
            <a:ext cx="7847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Recall:  the </a:t>
            </a:r>
            <a:r>
              <a:rPr lang="en-US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COORDINATE/CARTESIAN PLANE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, ie, </a:t>
            </a:r>
          </a:p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your grid graph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3962400" y="1371600"/>
            <a:ext cx="1622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(+)ve y-axis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6858000" y="2895600"/>
            <a:ext cx="20621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(+)ve x-axis</a:t>
            </a:r>
          </a:p>
          <a:p>
            <a:pPr eaLnBrk="1" hangingPunct="1"/>
            <a:r>
              <a:rPr lang="en-US">
                <a:solidFill>
                  <a:srgbClr val="006600"/>
                </a:solidFill>
              </a:rPr>
              <a:t>(horizontal axis)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990600" y="2895600"/>
            <a:ext cx="1538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(-)ve x-axis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3870325" y="4527550"/>
            <a:ext cx="17668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/>
              <a:t>(-)ve y-axis</a:t>
            </a:r>
          </a:p>
          <a:p>
            <a:pPr algn="ctr" eaLnBrk="1" hangingPunct="1"/>
            <a:r>
              <a:rPr lang="en-US">
                <a:solidFill>
                  <a:srgbClr val="006600"/>
                </a:solidFill>
              </a:rPr>
              <a:t>(vertical axis)</a:t>
            </a: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152400" y="3886200"/>
            <a:ext cx="2362200" cy="1200150"/>
          </a:xfrm>
          <a:prstGeom prst="rect">
            <a:avLst/>
          </a:prstGeom>
          <a:noFill/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ORIGIN: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point where x-axis and y-axis meet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Coord. = </a:t>
            </a:r>
            <a:r>
              <a:rPr lang="en-US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(0,0)</a:t>
            </a: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457200" y="5486400"/>
            <a:ext cx="80168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“x-axis” is also known by its better name: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INDEPENDENT AXIS</a:t>
            </a:r>
          </a:p>
          <a:p>
            <a:pPr>
              <a:defRPr/>
            </a:pP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“y-axis” is also known by its better name: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DEPENDENT AXIS</a:t>
            </a:r>
          </a:p>
        </p:txBody>
      </p:sp>
      <p:grpSp>
        <p:nvGrpSpPr>
          <p:cNvPr id="2" name="Group 144"/>
          <p:cNvGrpSpPr>
            <a:grpSpLocks noChangeAspect="1"/>
          </p:cNvGrpSpPr>
          <p:nvPr/>
        </p:nvGrpSpPr>
        <p:grpSpPr bwMode="auto">
          <a:xfrm>
            <a:off x="2667000" y="1824038"/>
            <a:ext cx="4173538" cy="2563812"/>
            <a:chOff x="1680" y="1149"/>
            <a:chExt cx="2629" cy="1615"/>
          </a:xfrm>
        </p:grpSpPr>
        <p:sp>
          <p:nvSpPr>
            <p:cNvPr id="12304" name="AutoShape 143"/>
            <p:cNvSpPr>
              <a:spLocks noChangeAspect="1" noChangeArrowheads="1" noTextEdit="1"/>
            </p:cNvSpPr>
            <p:nvPr/>
          </p:nvSpPr>
          <p:spPr bwMode="auto">
            <a:xfrm>
              <a:off x="1680" y="1152"/>
              <a:ext cx="2629" cy="1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05" name="Rectangle 145"/>
            <p:cNvSpPr>
              <a:spLocks noChangeArrowheads="1"/>
            </p:cNvSpPr>
            <p:nvPr/>
          </p:nvSpPr>
          <p:spPr bwMode="auto">
            <a:xfrm>
              <a:off x="1683" y="1155"/>
              <a:ext cx="2626" cy="1609"/>
            </a:xfrm>
            <a:prstGeom prst="rect">
              <a:avLst/>
            </a:prstGeom>
            <a:noFill/>
            <a:ln w="4763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06" name="Line 146"/>
            <p:cNvSpPr>
              <a:spLocks noChangeShapeType="1"/>
            </p:cNvSpPr>
            <p:nvPr/>
          </p:nvSpPr>
          <p:spPr bwMode="auto">
            <a:xfrm flipV="1">
              <a:off x="1814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07" name="Line 147"/>
            <p:cNvSpPr>
              <a:spLocks noChangeShapeType="1"/>
            </p:cNvSpPr>
            <p:nvPr/>
          </p:nvSpPr>
          <p:spPr bwMode="auto">
            <a:xfrm flipV="1">
              <a:off x="1816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08" name="Line 148"/>
            <p:cNvSpPr>
              <a:spLocks noChangeShapeType="1"/>
            </p:cNvSpPr>
            <p:nvPr/>
          </p:nvSpPr>
          <p:spPr bwMode="auto">
            <a:xfrm flipV="1">
              <a:off x="1944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09" name="Line 149"/>
            <p:cNvSpPr>
              <a:spLocks noChangeShapeType="1"/>
            </p:cNvSpPr>
            <p:nvPr/>
          </p:nvSpPr>
          <p:spPr bwMode="auto">
            <a:xfrm flipV="1">
              <a:off x="1947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10" name="Line 150"/>
            <p:cNvSpPr>
              <a:spLocks noChangeShapeType="1"/>
            </p:cNvSpPr>
            <p:nvPr/>
          </p:nvSpPr>
          <p:spPr bwMode="auto">
            <a:xfrm flipV="1">
              <a:off x="2075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11" name="Line 151"/>
            <p:cNvSpPr>
              <a:spLocks noChangeShapeType="1"/>
            </p:cNvSpPr>
            <p:nvPr/>
          </p:nvSpPr>
          <p:spPr bwMode="auto">
            <a:xfrm flipV="1">
              <a:off x="2078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12" name="Line 152"/>
            <p:cNvSpPr>
              <a:spLocks noChangeShapeType="1"/>
            </p:cNvSpPr>
            <p:nvPr/>
          </p:nvSpPr>
          <p:spPr bwMode="auto">
            <a:xfrm flipV="1">
              <a:off x="2206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13" name="Line 153"/>
            <p:cNvSpPr>
              <a:spLocks noChangeShapeType="1"/>
            </p:cNvSpPr>
            <p:nvPr/>
          </p:nvSpPr>
          <p:spPr bwMode="auto">
            <a:xfrm flipV="1">
              <a:off x="2209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14" name="Line 154"/>
            <p:cNvSpPr>
              <a:spLocks noChangeShapeType="1"/>
            </p:cNvSpPr>
            <p:nvPr/>
          </p:nvSpPr>
          <p:spPr bwMode="auto">
            <a:xfrm flipV="1">
              <a:off x="2337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15" name="Line 155"/>
            <p:cNvSpPr>
              <a:spLocks noChangeShapeType="1"/>
            </p:cNvSpPr>
            <p:nvPr/>
          </p:nvSpPr>
          <p:spPr bwMode="auto">
            <a:xfrm flipV="1">
              <a:off x="2340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16" name="Line 156"/>
            <p:cNvSpPr>
              <a:spLocks noChangeShapeType="1"/>
            </p:cNvSpPr>
            <p:nvPr/>
          </p:nvSpPr>
          <p:spPr bwMode="auto">
            <a:xfrm flipV="1">
              <a:off x="2468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17" name="Line 157"/>
            <p:cNvSpPr>
              <a:spLocks noChangeShapeType="1"/>
            </p:cNvSpPr>
            <p:nvPr/>
          </p:nvSpPr>
          <p:spPr bwMode="auto">
            <a:xfrm flipV="1">
              <a:off x="2471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18" name="Line 158"/>
            <p:cNvSpPr>
              <a:spLocks noChangeShapeType="1"/>
            </p:cNvSpPr>
            <p:nvPr/>
          </p:nvSpPr>
          <p:spPr bwMode="auto">
            <a:xfrm flipV="1">
              <a:off x="2599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19" name="Line 159"/>
            <p:cNvSpPr>
              <a:spLocks noChangeShapeType="1"/>
            </p:cNvSpPr>
            <p:nvPr/>
          </p:nvSpPr>
          <p:spPr bwMode="auto">
            <a:xfrm flipV="1">
              <a:off x="2602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20" name="Line 160"/>
            <p:cNvSpPr>
              <a:spLocks noChangeShapeType="1"/>
            </p:cNvSpPr>
            <p:nvPr/>
          </p:nvSpPr>
          <p:spPr bwMode="auto">
            <a:xfrm flipV="1">
              <a:off x="2730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21" name="Line 161"/>
            <p:cNvSpPr>
              <a:spLocks noChangeShapeType="1"/>
            </p:cNvSpPr>
            <p:nvPr/>
          </p:nvSpPr>
          <p:spPr bwMode="auto">
            <a:xfrm flipV="1">
              <a:off x="2733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22" name="Line 162"/>
            <p:cNvSpPr>
              <a:spLocks noChangeShapeType="1"/>
            </p:cNvSpPr>
            <p:nvPr/>
          </p:nvSpPr>
          <p:spPr bwMode="auto">
            <a:xfrm flipV="1">
              <a:off x="2861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23" name="Line 163"/>
            <p:cNvSpPr>
              <a:spLocks noChangeShapeType="1"/>
            </p:cNvSpPr>
            <p:nvPr/>
          </p:nvSpPr>
          <p:spPr bwMode="auto">
            <a:xfrm flipV="1">
              <a:off x="2864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24" name="Line 164"/>
            <p:cNvSpPr>
              <a:spLocks noChangeShapeType="1"/>
            </p:cNvSpPr>
            <p:nvPr/>
          </p:nvSpPr>
          <p:spPr bwMode="auto">
            <a:xfrm flipV="1">
              <a:off x="3123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25" name="Line 165"/>
            <p:cNvSpPr>
              <a:spLocks noChangeShapeType="1"/>
            </p:cNvSpPr>
            <p:nvPr/>
          </p:nvSpPr>
          <p:spPr bwMode="auto">
            <a:xfrm flipV="1">
              <a:off x="3125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26" name="Line 166"/>
            <p:cNvSpPr>
              <a:spLocks noChangeShapeType="1"/>
            </p:cNvSpPr>
            <p:nvPr/>
          </p:nvSpPr>
          <p:spPr bwMode="auto">
            <a:xfrm flipV="1">
              <a:off x="3254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27" name="Line 167"/>
            <p:cNvSpPr>
              <a:spLocks noChangeShapeType="1"/>
            </p:cNvSpPr>
            <p:nvPr/>
          </p:nvSpPr>
          <p:spPr bwMode="auto">
            <a:xfrm flipV="1">
              <a:off x="3256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28" name="Line 168"/>
            <p:cNvSpPr>
              <a:spLocks noChangeShapeType="1"/>
            </p:cNvSpPr>
            <p:nvPr/>
          </p:nvSpPr>
          <p:spPr bwMode="auto">
            <a:xfrm flipV="1">
              <a:off x="3385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29" name="Line 169"/>
            <p:cNvSpPr>
              <a:spLocks noChangeShapeType="1"/>
            </p:cNvSpPr>
            <p:nvPr/>
          </p:nvSpPr>
          <p:spPr bwMode="auto">
            <a:xfrm flipV="1">
              <a:off x="3387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30" name="Line 170"/>
            <p:cNvSpPr>
              <a:spLocks noChangeShapeType="1"/>
            </p:cNvSpPr>
            <p:nvPr/>
          </p:nvSpPr>
          <p:spPr bwMode="auto">
            <a:xfrm flipV="1">
              <a:off x="3516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31" name="Line 171"/>
            <p:cNvSpPr>
              <a:spLocks noChangeShapeType="1"/>
            </p:cNvSpPr>
            <p:nvPr/>
          </p:nvSpPr>
          <p:spPr bwMode="auto">
            <a:xfrm flipV="1">
              <a:off x="3518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32" name="Line 172"/>
            <p:cNvSpPr>
              <a:spLocks noChangeShapeType="1"/>
            </p:cNvSpPr>
            <p:nvPr/>
          </p:nvSpPr>
          <p:spPr bwMode="auto">
            <a:xfrm flipV="1">
              <a:off x="3647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33" name="Line 173"/>
            <p:cNvSpPr>
              <a:spLocks noChangeShapeType="1"/>
            </p:cNvSpPr>
            <p:nvPr/>
          </p:nvSpPr>
          <p:spPr bwMode="auto">
            <a:xfrm flipV="1">
              <a:off x="3649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34" name="Line 174"/>
            <p:cNvSpPr>
              <a:spLocks noChangeShapeType="1"/>
            </p:cNvSpPr>
            <p:nvPr/>
          </p:nvSpPr>
          <p:spPr bwMode="auto">
            <a:xfrm flipV="1">
              <a:off x="3778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35" name="Line 175"/>
            <p:cNvSpPr>
              <a:spLocks noChangeShapeType="1"/>
            </p:cNvSpPr>
            <p:nvPr/>
          </p:nvSpPr>
          <p:spPr bwMode="auto">
            <a:xfrm flipV="1">
              <a:off x="3780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36" name="Line 176"/>
            <p:cNvSpPr>
              <a:spLocks noChangeShapeType="1"/>
            </p:cNvSpPr>
            <p:nvPr/>
          </p:nvSpPr>
          <p:spPr bwMode="auto">
            <a:xfrm flipV="1">
              <a:off x="3908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37" name="Line 177"/>
            <p:cNvSpPr>
              <a:spLocks noChangeShapeType="1"/>
            </p:cNvSpPr>
            <p:nvPr/>
          </p:nvSpPr>
          <p:spPr bwMode="auto">
            <a:xfrm flipV="1">
              <a:off x="3911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38" name="Line 178"/>
            <p:cNvSpPr>
              <a:spLocks noChangeShapeType="1"/>
            </p:cNvSpPr>
            <p:nvPr/>
          </p:nvSpPr>
          <p:spPr bwMode="auto">
            <a:xfrm flipV="1">
              <a:off x="4039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39" name="Line 179"/>
            <p:cNvSpPr>
              <a:spLocks noChangeShapeType="1"/>
            </p:cNvSpPr>
            <p:nvPr/>
          </p:nvSpPr>
          <p:spPr bwMode="auto">
            <a:xfrm flipV="1">
              <a:off x="4042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40" name="Line 180"/>
            <p:cNvSpPr>
              <a:spLocks noChangeShapeType="1"/>
            </p:cNvSpPr>
            <p:nvPr/>
          </p:nvSpPr>
          <p:spPr bwMode="auto">
            <a:xfrm flipV="1">
              <a:off x="4170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41" name="Line 181"/>
            <p:cNvSpPr>
              <a:spLocks noChangeShapeType="1"/>
            </p:cNvSpPr>
            <p:nvPr/>
          </p:nvSpPr>
          <p:spPr bwMode="auto">
            <a:xfrm flipV="1">
              <a:off x="4173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42" name="Line 182"/>
            <p:cNvSpPr>
              <a:spLocks noChangeShapeType="1"/>
            </p:cNvSpPr>
            <p:nvPr/>
          </p:nvSpPr>
          <p:spPr bwMode="auto">
            <a:xfrm>
              <a:off x="1685" y="2677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43" name="Line 183"/>
            <p:cNvSpPr>
              <a:spLocks noChangeShapeType="1"/>
            </p:cNvSpPr>
            <p:nvPr/>
          </p:nvSpPr>
          <p:spPr bwMode="auto">
            <a:xfrm>
              <a:off x="1685" y="2679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44" name="Line 184"/>
            <p:cNvSpPr>
              <a:spLocks noChangeShapeType="1"/>
            </p:cNvSpPr>
            <p:nvPr/>
          </p:nvSpPr>
          <p:spPr bwMode="auto">
            <a:xfrm>
              <a:off x="1685" y="2597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45" name="Line 185"/>
            <p:cNvSpPr>
              <a:spLocks noChangeShapeType="1"/>
            </p:cNvSpPr>
            <p:nvPr/>
          </p:nvSpPr>
          <p:spPr bwMode="auto">
            <a:xfrm>
              <a:off x="1685" y="2599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46" name="Line 186"/>
            <p:cNvSpPr>
              <a:spLocks noChangeShapeType="1"/>
            </p:cNvSpPr>
            <p:nvPr/>
          </p:nvSpPr>
          <p:spPr bwMode="auto">
            <a:xfrm>
              <a:off x="1685" y="2517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47" name="Line 187"/>
            <p:cNvSpPr>
              <a:spLocks noChangeShapeType="1"/>
            </p:cNvSpPr>
            <p:nvPr/>
          </p:nvSpPr>
          <p:spPr bwMode="auto">
            <a:xfrm>
              <a:off x="1685" y="2520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48" name="Line 188"/>
            <p:cNvSpPr>
              <a:spLocks noChangeShapeType="1"/>
            </p:cNvSpPr>
            <p:nvPr/>
          </p:nvSpPr>
          <p:spPr bwMode="auto">
            <a:xfrm>
              <a:off x="1685" y="2435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49" name="Line 189"/>
            <p:cNvSpPr>
              <a:spLocks noChangeShapeType="1"/>
            </p:cNvSpPr>
            <p:nvPr/>
          </p:nvSpPr>
          <p:spPr bwMode="auto">
            <a:xfrm>
              <a:off x="1685" y="2437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50" name="Line 190"/>
            <p:cNvSpPr>
              <a:spLocks noChangeShapeType="1"/>
            </p:cNvSpPr>
            <p:nvPr/>
          </p:nvSpPr>
          <p:spPr bwMode="auto">
            <a:xfrm>
              <a:off x="1685" y="2355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51" name="Line 191"/>
            <p:cNvSpPr>
              <a:spLocks noChangeShapeType="1"/>
            </p:cNvSpPr>
            <p:nvPr/>
          </p:nvSpPr>
          <p:spPr bwMode="auto">
            <a:xfrm>
              <a:off x="1685" y="2358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52" name="Line 192"/>
            <p:cNvSpPr>
              <a:spLocks noChangeShapeType="1"/>
            </p:cNvSpPr>
            <p:nvPr/>
          </p:nvSpPr>
          <p:spPr bwMode="auto">
            <a:xfrm>
              <a:off x="1685" y="2276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53" name="Line 193"/>
            <p:cNvSpPr>
              <a:spLocks noChangeShapeType="1"/>
            </p:cNvSpPr>
            <p:nvPr/>
          </p:nvSpPr>
          <p:spPr bwMode="auto">
            <a:xfrm>
              <a:off x="1685" y="2278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54" name="Line 194"/>
            <p:cNvSpPr>
              <a:spLocks noChangeShapeType="1"/>
            </p:cNvSpPr>
            <p:nvPr/>
          </p:nvSpPr>
          <p:spPr bwMode="auto">
            <a:xfrm>
              <a:off x="1685" y="2196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55" name="Line 195"/>
            <p:cNvSpPr>
              <a:spLocks noChangeShapeType="1"/>
            </p:cNvSpPr>
            <p:nvPr/>
          </p:nvSpPr>
          <p:spPr bwMode="auto">
            <a:xfrm>
              <a:off x="1685" y="2198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56" name="Line 196"/>
            <p:cNvSpPr>
              <a:spLocks noChangeShapeType="1"/>
            </p:cNvSpPr>
            <p:nvPr/>
          </p:nvSpPr>
          <p:spPr bwMode="auto">
            <a:xfrm>
              <a:off x="1685" y="2116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57" name="Line 197"/>
            <p:cNvSpPr>
              <a:spLocks noChangeShapeType="1"/>
            </p:cNvSpPr>
            <p:nvPr/>
          </p:nvSpPr>
          <p:spPr bwMode="auto">
            <a:xfrm>
              <a:off x="1685" y="2119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58" name="Line 198"/>
            <p:cNvSpPr>
              <a:spLocks noChangeShapeType="1"/>
            </p:cNvSpPr>
            <p:nvPr/>
          </p:nvSpPr>
          <p:spPr bwMode="auto">
            <a:xfrm>
              <a:off x="1685" y="2036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59" name="Line 199"/>
            <p:cNvSpPr>
              <a:spLocks noChangeShapeType="1"/>
            </p:cNvSpPr>
            <p:nvPr/>
          </p:nvSpPr>
          <p:spPr bwMode="auto">
            <a:xfrm>
              <a:off x="1685" y="2039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60" name="Line 200"/>
            <p:cNvSpPr>
              <a:spLocks noChangeShapeType="1"/>
            </p:cNvSpPr>
            <p:nvPr/>
          </p:nvSpPr>
          <p:spPr bwMode="auto">
            <a:xfrm>
              <a:off x="1685" y="1874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61" name="Line 201"/>
            <p:cNvSpPr>
              <a:spLocks noChangeShapeType="1"/>
            </p:cNvSpPr>
            <p:nvPr/>
          </p:nvSpPr>
          <p:spPr bwMode="auto">
            <a:xfrm>
              <a:off x="1685" y="1877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62" name="Line 202"/>
            <p:cNvSpPr>
              <a:spLocks noChangeShapeType="1"/>
            </p:cNvSpPr>
            <p:nvPr/>
          </p:nvSpPr>
          <p:spPr bwMode="auto">
            <a:xfrm>
              <a:off x="1685" y="1795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63" name="Line 203"/>
            <p:cNvSpPr>
              <a:spLocks noChangeShapeType="1"/>
            </p:cNvSpPr>
            <p:nvPr/>
          </p:nvSpPr>
          <p:spPr bwMode="auto">
            <a:xfrm>
              <a:off x="1685" y="1797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64" name="Line 204"/>
            <p:cNvSpPr>
              <a:spLocks noChangeShapeType="1"/>
            </p:cNvSpPr>
            <p:nvPr/>
          </p:nvSpPr>
          <p:spPr bwMode="auto">
            <a:xfrm>
              <a:off x="1685" y="1715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65" name="Line 205"/>
            <p:cNvSpPr>
              <a:spLocks noChangeShapeType="1"/>
            </p:cNvSpPr>
            <p:nvPr/>
          </p:nvSpPr>
          <p:spPr bwMode="auto">
            <a:xfrm>
              <a:off x="1685" y="1718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66" name="Line 206"/>
            <p:cNvSpPr>
              <a:spLocks noChangeShapeType="1"/>
            </p:cNvSpPr>
            <p:nvPr/>
          </p:nvSpPr>
          <p:spPr bwMode="auto">
            <a:xfrm>
              <a:off x="1685" y="1635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67" name="Line 207"/>
            <p:cNvSpPr>
              <a:spLocks noChangeShapeType="1"/>
            </p:cNvSpPr>
            <p:nvPr/>
          </p:nvSpPr>
          <p:spPr bwMode="auto">
            <a:xfrm>
              <a:off x="1685" y="1638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68" name="Line 208"/>
            <p:cNvSpPr>
              <a:spLocks noChangeShapeType="1"/>
            </p:cNvSpPr>
            <p:nvPr/>
          </p:nvSpPr>
          <p:spPr bwMode="auto">
            <a:xfrm>
              <a:off x="1685" y="1556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69" name="Line 209"/>
            <p:cNvSpPr>
              <a:spLocks noChangeShapeType="1"/>
            </p:cNvSpPr>
            <p:nvPr/>
          </p:nvSpPr>
          <p:spPr bwMode="auto">
            <a:xfrm>
              <a:off x="1685" y="1558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70" name="Line 210"/>
            <p:cNvSpPr>
              <a:spLocks noChangeShapeType="1"/>
            </p:cNvSpPr>
            <p:nvPr/>
          </p:nvSpPr>
          <p:spPr bwMode="auto">
            <a:xfrm>
              <a:off x="1685" y="1476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71" name="Line 211"/>
            <p:cNvSpPr>
              <a:spLocks noChangeShapeType="1"/>
            </p:cNvSpPr>
            <p:nvPr/>
          </p:nvSpPr>
          <p:spPr bwMode="auto">
            <a:xfrm>
              <a:off x="1685" y="1479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72" name="Line 212"/>
            <p:cNvSpPr>
              <a:spLocks noChangeShapeType="1"/>
            </p:cNvSpPr>
            <p:nvPr/>
          </p:nvSpPr>
          <p:spPr bwMode="auto">
            <a:xfrm>
              <a:off x="1685" y="1394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73" name="Line 213"/>
            <p:cNvSpPr>
              <a:spLocks noChangeShapeType="1"/>
            </p:cNvSpPr>
            <p:nvPr/>
          </p:nvSpPr>
          <p:spPr bwMode="auto">
            <a:xfrm>
              <a:off x="1685" y="1396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74" name="Line 214"/>
            <p:cNvSpPr>
              <a:spLocks noChangeShapeType="1"/>
            </p:cNvSpPr>
            <p:nvPr/>
          </p:nvSpPr>
          <p:spPr bwMode="auto">
            <a:xfrm>
              <a:off x="1685" y="1314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75" name="Line 215"/>
            <p:cNvSpPr>
              <a:spLocks noChangeShapeType="1"/>
            </p:cNvSpPr>
            <p:nvPr/>
          </p:nvSpPr>
          <p:spPr bwMode="auto">
            <a:xfrm>
              <a:off x="1685" y="1317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76" name="Line 216"/>
            <p:cNvSpPr>
              <a:spLocks noChangeShapeType="1"/>
            </p:cNvSpPr>
            <p:nvPr/>
          </p:nvSpPr>
          <p:spPr bwMode="auto">
            <a:xfrm>
              <a:off x="1685" y="1234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77" name="Line 217"/>
            <p:cNvSpPr>
              <a:spLocks noChangeShapeType="1"/>
            </p:cNvSpPr>
            <p:nvPr/>
          </p:nvSpPr>
          <p:spPr bwMode="auto">
            <a:xfrm>
              <a:off x="1685" y="1237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78" name="Line 218"/>
            <p:cNvSpPr>
              <a:spLocks noChangeShapeType="1"/>
            </p:cNvSpPr>
            <p:nvPr/>
          </p:nvSpPr>
          <p:spPr bwMode="auto">
            <a:xfrm>
              <a:off x="1685" y="1952"/>
              <a:ext cx="2619" cy="1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79" name="Line 219"/>
            <p:cNvSpPr>
              <a:spLocks noChangeShapeType="1"/>
            </p:cNvSpPr>
            <p:nvPr/>
          </p:nvSpPr>
          <p:spPr bwMode="auto">
            <a:xfrm>
              <a:off x="1685" y="1954"/>
              <a:ext cx="2619" cy="1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80" name="Line 220"/>
            <p:cNvSpPr>
              <a:spLocks noChangeShapeType="1"/>
            </p:cNvSpPr>
            <p:nvPr/>
          </p:nvSpPr>
          <p:spPr bwMode="auto">
            <a:xfrm>
              <a:off x="1685" y="1957"/>
              <a:ext cx="2619" cy="1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81" name="Line 221"/>
            <p:cNvSpPr>
              <a:spLocks noChangeShapeType="1"/>
            </p:cNvSpPr>
            <p:nvPr/>
          </p:nvSpPr>
          <p:spPr bwMode="auto">
            <a:xfrm>
              <a:off x="1685" y="1959"/>
              <a:ext cx="2619" cy="1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82" name="Rectangle 222"/>
            <p:cNvSpPr>
              <a:spLocks noChangeArrowheads="1"/>
            </p:cNvSpPr>
            <p:nvPr/>
          </p:nvSpPr>
          <p:spPr bwMode="auto">
            <a:xfrm>
              <a:off x="4255" y="1880"/>
              <a:ext cx="21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i="1">
                  <a:solidFill>
                    <a:srgbClr val="FFFFFF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12383" name="Freeform 223"/>
            <p:cNvSpPr>
              <a:spLocks/>
            </p:cNvSpPr>
            <p:nvPr/>
          </p:nvSpPr>
          <p:spPr bwMode="auto">
            <a:xfrm>
              <a:off x="4278" y="1934"/>
              <a:ext cx="23" cy="46"/>
            </a:xfrm>
            <a:custGeom>
              <a:avLst/>
              <a:gdLst>
                <a:gd name="T0" fmla="*/ 0 w 23"/>
                <a:gd name="T1" fmla="*/ 0 h 46"/>
                <a:gd name="T2" fmla="*/ 23 w 23"/>
                <a:gd name="T3" fmla="*/ 23 h 46"/>
                <a:gd name="T4" fmla="*/ 0 w 23"/>
                <a:gd name="T5" fmla="*/ 46 h 46"/>
                <a:gd name="T6" fmla="*/ 0 w 23"/>
                <a:gd name="T7" fmla="*/ 0 h 4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46"/>
                <a:gd name="T14" fmla="*/ 23 w 23"/>
                <a:gd name="T15" fmla="*/ 46 h 4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46">
                  <a:moveTo>
                    <a:pt x="0" y="0"/>
                  </a:moveTo>
                  <a:lnTo>
                    <a:pt x="23" y="23"/>
                  </a:lnTo>
                  <a:lnTo>
                    <a:pt x="0" y="4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4763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84" name="Line 224"/>
            <p:cNvSpPr>
              <a:spLocks noChangeShapeType="1"/>
            </p:cNvSpPr>
            <p:nvPr/>
          </p:nvSpPr>
          <p:spPr bwMode="auto">
            <a:xfrm flipV="1">
              <a:off x="2989" y="1157"/>
              <a:ext cx="1" cy="1602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85" name="Line 225"/>
            <p:cNvSpPr>
              <a:spLocks noChangeShapeType="1"/>
            </p:cNvSpPr>
            <p:nvPr/>
          </p:nvSpPr>
          <p:spPr bwMode="auto">
            <a:xfrm flipV="1">
              <a:off x="2992" y="1157"/>
              <a:ext cx="1" cy="1602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86" name="Line 226"/>
            <p:cNvSpPr>
              <a:spLocks noChangeShapeType="1"/>
            </p:cNvSpPr>
            <p:nvPr/>
          </p:nvSpPr>
          <p:spPr bwMode="auto">
            <a:xfrm flipV="1">
              <a:off x="2995" y="1157"/>
              <a:ext cx="1" cy="1602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87" name="Line 227"/>
            <p:cNvSpPr>
              <a:spLocks noChangeShapeType="1"/>
            </p:cNvSpPr>
            <p:nvPr/>
          </p:nvSpPr>
          <p:spPr bwMode="auto">
            <a:xfrm flipV="1">
              <a:off x="2997" y="1157"/>
              <a:ext cx="1" cy="1602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88" name="Rectangle 228"/>
            <p:cNvSpPr>
              <a:spLocks noChangeArrowheads="1"/>
            </p:cNvSpPr>
            <p:nvPr/>
          </p:nvSpPr>
          <p:spPr bwMode="auto">
            <a:xfrm>
              <a:off x="3025" y="1149"/>
              <a:ext cx="21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i="1">
                  <a:solidFill>
                    <a:srgbClr val="FFFFFF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12389" name="Freeform 229"/>
            <p:cNvSpPr>
              <a:spLocks/>
            </p:cNvSpPr>
            <p:nvPr/>
          </p:nvSpPr>
          <p:spPr bwMode="auto">
            <a:xfrm>
              <a:off x="2971" y="1157"/>
              <a:ext cx="47" cy="23"/>
            </a:xfrm>
            <a:custGeom>
              <a:avLst/>
              <a:gdLst>
                <a:gd name="T0" fmla="*/ 0 w 47"/>
                <a:gd name="T1" fmla="*/ 23 h 23"/>
                <a:gd name="T2" fmla="*/ 24 w 47"/>
                <a:gd name="T3" fmla="*/ 0 h 23"/>
                <a:gd name="T4" fmla="*/ 47 w 47"/>
                <a:gd name="T5" fmla="*/ 23 h 23"/>
                <a:gd name="T6" fmla="*/ 0 w 47"/>
                <a:gd name="T7" fmla="*/ 23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"/>
                <a:gd name="T13" fmla="*/ 0 h 23"/>
                <a:gd name="T14" fmla="*/ 47 w 47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" h="23">
                  <a:moveTo>
                    <a:pt x="0" y="23"/>
                  </a:moveTo>
                  <a:lnTo>
                    <a:pt x="24" y="0"/>
                  </a:lnTo>
                  <a:lnTo>
                    <a:pt x="47" y="23"/>
                  </a:lnTo>
                  <a:lnTo>
                    <a:pt x="0" y="23"/>
                  </a:lnTo>
                  <a:close/>
                </a:path>
              </a:pathLst>
            </a:custGeom>
            <a:noFill/>
            <a:ln w="4763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90" name="Rectangle 230"/>
            <p:cNvSpPr>
              <a:spLocks noChangeArrowheads="1"/>
            </p:cNvSpPr>
            <p:nvPr/>
          </p:nvSpPr>
          <p:spPr bwMode="auto">
            <a:xfrm>
              <a:off x="1683" y="1155"/>
              <a:ext cx="2626" cy="1609"/>
            </a:xfrm>
            <a:prstGeom prst="rect">
              <a:avLst/>
            </a:prstGeom>
            <a:noFill/>
            <a:ln w="7938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91" name="Line 231"/>
            <p:cNvSpPr>
              <a:spLocks noChangeShapeType="1"/>
            </p:cNvSpPr>
            <p:nvPr/>
          </p:nvSpPr>
          <p:spPr bwMode="auto">
            <a:xfrm>
              <a:off x="1947" y="1944"/>
              <a:ext cx="1" cy="28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92" name="Rectangle 232"/>
            <p:cNvSpPr>
              <a:spLocks noChangeArrowheads="1"/>
            </p:cNvSpPr>
            <p:nvPr/>
          </p:nvSpPr>
          <p:spPr bwMode="auto">
            <a:xfrm>
              <a:off x="1921" y="1972"/>
              <a:ext cx="58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12393" name="Line 233"/>
            <p:cNvSpPr>
              <a:spLocks noChangeShapeType="1"/>
            </p:cNvSpPr>
            <p:nvPr/>
          </p:nvSpPr>
          <p:spPr bwMode="auto">
            <a:xfrm>
              <a:off x="2209" y="1944"/>
              <a:ext cx="1" cy="28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94" name="Rectangle 234"/>
            <p:cNvSpPr>
              <a:spLocks noChangeArrowheads="1"/>
            </p:cNvSpPr>
            <p:nvPr/>
          </p:nvSpPr>
          <p:spPr bwMode="auto">
            <a:xfrm>
              <a:off x="2183" y="1972"/>
              <a:ext cx="58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12395" name="Line 235"/>
            <p:cNvSpPr>
              <a:spLocks noChangeShapeType="1"/>
            </p:cNvSpPr>
            <p:nvPr/>
          </p:nvSpPr>
          <p:spPr bwMode="auto">
            <a:xfrm>
              <a:off x="2471" y="1944"/>
              <a:ext cx="1" cy="28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96" name="Rectangle 236"/>
            <p:cNvSpPr>
              <a:spLocks noChangeArrowheads="1"/>
            </p:cNvSpPr>
            <p:nvPr/>
          </p:nvSpPr>
          <p:spPr bwMode="auto">
            <a:xfrm>
              <a:off x="2445" y="1972"/>
              <a:ext cx="58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12397" name="Line 237"/>
            <p:cNvSpPr>
              <a:spLocks noChangeShapeType="1"/>
            </p:cNvSpPr>
            <p:nvPr/>
          </p:nvSpPr>
          <p:spPr bwMode="auto">
            <a:xfrm>
              <a:off x="2733" y="1944"/>
              <a:ext cx="1" cy="28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98" name="Rectangle 238"/>
            <p:cNvSpPr>
              <a:spLocks noChangeArrowheads="1"/>
            </p:cNvSpPr>
            <p:nvPr/>
          </p:nvSpPr>
          <p:spPr bwMode="auto">
            <a:xfrm>
              <a:off x="2707" y="1972"/>
              <a:ext cx="58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12399" name="Rectangle 239"/>
            <p:cNvSpPr>
              <a:spLocks noChangeArrowheads="1"/>
            </p:cNvSpPr>
            <p:nvPr/>
          </p:nvSpPr>
          <p:spPr bwMode="auto">
            <a:xfrm>
              <a:off x="3005" y="1972"/>
              <a:ext cx="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12400" name="Line 240"/>
            <p:cNvSpPr>
              <a:spLocks noChangeShapeType="1"/>
            </p:cNvSpPr>
            <p:nvPr/>
          </p:nvSpPr>
          <p:spPr bwMode="auto">
            <a:xfrm>
              <a:off x="3256" y="1944"/>
              <a:ext cx="1" cy="28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01" name="Rectangle 241"/>
            <p:cNvSpPr>
              <a:spLocks noChangeArrowheads="1"/>
            </p:cNvSpPr>
            <p:nvPr/>
          </p:nvSpPr>
          <p:spPr bwMode="auto">
            <a:xfrm>
              <a:off x="3259" y="1972"/>
              <a:ext cx="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12402" name="Line 242"/>
            <p:cNvSpPr>
              <a:spLocks noChangeShapeType="1"/>
            </p:cNvSpPr>
            <p:nvPr/>
          </p:nvSpPr>
          <p:spPr bwMode="auto">
            <a:xfrm>
              <a:off x="3518" y="1944"/>
              <a:ext cx="1" cy="28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03" name="Rectangle 243"/>
            <p:cNvSpPr>
              <a:spLocks noChangeArrowheads="1"/>
            </p:cNvSpPr>
            <p:nvPr/>
          </p:nvSpPr>
          <p:spPr bwMode="auto">
            <a:xfrm>
              <a:off x="3521" y="1972"/>
              <a:ext cx="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12404" name="Line 244"/>
            <p:cNvSpPr>
              <a:spLocks noChangeShapeType="1"/>
            </p:cNvSpPr>
            <p:nvPr/>
          </p:nvSpPr>
          <p:spPr bwMode="auto">
            <a:xfrm>
              <a:off x="3780" y="1944"/>
              <a:ext cx="1" cy="28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05" name="Rectangle 245"/>
            <p:cNvSpPr>
              <a:spLocks noChangeArrowheads="1"/>
            </p:cNvSpPr>
            <p:nvPr/>
          </p:nvSpPr>
          <p:spPr bwMode="auto">
            <a:xfrm>
              <a:off x="3783" y="1972"/>
              <a:ext cx="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12406" name="Line 246"/>
            <p:cNvSpPr>
              <a:spLocks noChangeShapeType="1"/>
            </p:cNvSpPr>
            <p:nvPr/>
          </p:nvSpPr>
          <p:spPr bwMode="auto">
            <a:xfrm>
              <a:off x="4042" y="1944"/>
              <a:ext cx="1" cy="28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07" name="Rectangle 247"/>
            <p:cNvSpPr>
              <a:spLocks noChangeArrowheads="1"/>
            </p:cNvSpPr>
            <p:nvPr/>
          </p:nvSpPr>
          <p:spPr bwMode="auto">
            <a:xfrm>
              <a:off x="4045" y="1972"/>
              <a:ext cx="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12408" name="Rectangle 248"/>
            <p:cNvSpPr>
              <a:spLocks noChangeArrowheads="1"/>
            </p:cNvSpPr>
            <p:nvPr/>
          </p:nvSpPr>
          <p:spPr bwMode="auto">
            <a:xfrm>
              <a:off x="2928" y="2553"/>
              <a:ext cx="58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12409" name="Line 249"/>
            <p:cNvSpPr>
              <a:spLocks noChangeShapeType="1"/>
            </p:cNvSpPr>
            <p:nvPr/>
          </p:nvSpPr>
          <p:spPr bwMode="auto">
            <a:xfrm>
              <a:off x="2982" y="2599"/>
              <a:ext cx="28" cy="1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10" name="Rectangle 250"/>
            <p:cNvSpPr>
              <a:spLocks noChangeArrowheads="1"/>
            </p:cNvSpPr>
            <p:nvPr/>
          </p:nvSpPr>
          <p:spPr bwMode="auto">
            <a:xfrm>
              <a:off x="2928" y="2391"/>
              <a:ext cx="58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12411" name="Line 251"/>
            <p:cNvSpPr>
              <a:spLocks noChangeShapeType="1"/>
            </p:cNvSpPr>
            <p:nvPr/>
          </p:nvSpPr>
          <p:spPr bwMode="auto">
            <a:xfrm>
              <a:off x="2982" y="2437"/>
              <a:ext cx="28" cy="1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12" name="Rectangle 252"/>
            <p:cNvSpPr>
              <a:spLocks noChangeArrowheads="1"/>
            </p:cNvSpPr>
            <p:nvPr/>
          </p:nvSpPr>
          <p:spPr bwMode="auto">
            <a:xfrm>
              <a:off x="2928" y="2232"/>
              <a:ext cx="58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12413" name="Line 253"/>
            <p:cNvSpPr>
              <a:spLocks noChangeShapeType="1"/>
            </p:cNvSpPr>
            <p:nvPr/>
          </p:nvSpPr>
          <p:spPr bwMode="auto">
            <a:xfrm>
              <a:off x="2982" y="2278"/>
              <a:ext cx="28" cy="1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14" name="Rectangle 254"/>
            <p:cNvSpPr>
              <a:spLocks noChangeArrowheads="1"/>
            </p:cNvSpPr>
            <p:nvPr/>
          </p:nvSpPr>
          <p:spPr bwMode="auto">
            <a:xfrm>
              <a:off x="2928" y="2072"/>
              <a:ext cx="58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12415" name="Line 255"/>
            <p:cNvSpPr>
              <a:spLocks noChangeShapeType="1"/>
            </p:cNvSpPr>
            <p:nvPr/>
          </p:nvSpPr>
          <p:spPr bwMode="auto">
            <a:xfrm>
              <a:off x="2982" y="2119"/>
              <a:ext cx="28" cy="1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16" name="Rectangle 256"/>
            <p:cNvSpPr>
              <a:spLocks noChangeArrowheads="1"/>
            </p:cNvSpPr>
            <p:nvPr/>
          </p:nvSpPr>
          <p:spPr bwMode="auto">
            <a:xfrm>
              <a:off x="2953" y="1903"/>
              <a:ext cx="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12417" name="Rectangle 257"/>
            <p:cNvSpPr>
              <a:spLocks noChangeArrowheads="1"/>
            </p:cNvSpPr>
            <p:nvPr/>
          </p:nvSpPr>
          <p:spPr bwMode="auto">
            <a:xfrm>
              <a:off x="2953" y="1751"/>
              <a:ext cx="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12418" name="Line 258"/>
            <p:cNvSpPr>
              <a:spLocks noChangeShapeType="1"/>
            </p:cNvSpPr>
            <p:nvPr/>
          </p:nvSpPr>
          <p:spPr bwMode="auto">
            <a:xfrm>
              <a:off x="2982" y="1797"/>
              <a:ext cx="28" cy="1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19" name="Rectangle 259"/>
            <p:cNvSpPr>
              <a:spLocks noChangeArrowheads="1"/>
            </p:cNvSpPr>
            <p:nvPr/>
          </p:nvSpPr>
          <p:spPr bwMode="auto">
            <a:xfrm>
              <a:off x="2953" y="1592"/>
              <a:ext cx="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12420" name="Line 260"/>
            <p:cNvSpPr>
              <a:spLocks noChangeShapeType="1"/>
            </p:cNvSpPr>
            <p:nvPr/>
          </p:nvSpPr>
          <p:spPr bwMode="auto">
            <a:xfrm>
              <a:off x="2982" y="1638"/>
              <a:ext cx="28" cy="1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21" name="Rectangle 261"/>
            <p:cNvSpPr>
              <a:spLocks noChangeArrowheads="1"/>
            </p:cNvSpPr>
            <p:nvPr/>
          </p:nvSpPr>
          <p:spPr bwMode="auto">
            <a:xfrm>
              <a:off x="2953" y="1432"/>
              <a:ext cx="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12422" name="Line 262"/>
            <p:cNvSpPr>
              <a:spLocks noChangeShapeType="1"/>
            </p:cNvSpPr>
            <p:nvPr/>
          </p:nvSpPr>
          <p:spPr bwMode="auto">
            <a:xfrm>
              <a:off x="2982" y="1479"/>
              <a:ext cx="28" cy="1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23" name="Rectangle 263"/>
            <p:cNvSpPr>
              <a:spLocks noChangeArrowheads="1"/>
            </p:cNvSpPr>
            <p:nvPr/>
          </p:nvSpPr>
          <p:spPr bwMode="auto">
            <a:xfrm>
              <a:off x="2953" y="1270"/>
              <a:ext cx="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12424" name="Line 264"/>
            <p:cNvSpPr>
              <a:spLocks noChangeShapeType="1"/>
            </p:cNvSpPr>
            <p:nvPr/>
          </p:nvSpPr>
          <p:spPr bwMode="auto">
            <a:xfrm>
              <a:off x="2982" y="1317"/>
              <a:ext cx="28" cy="1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25" name="Rectangle 265"/>
            <p:cNvSpPr>
              <a:spLocks noChangeArrowheads="1"/>
            </p:cNvSpPr>
            <p:nvPr/>
          </p:nvSpPr>
          <p:spPr bwMode="auto">
            <a:xfrm>
              <a:off x="1683" y="1155"/>
              <a:ext cx="2626" cy="1609"/>
            </a:xfrm>
            <a:prstGeom prst="rect">
              <a:avLst/>
            </a:prstGeom>
            <a:noFill/>
            <a:ln w="7938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30986" name="Oval 266"/>
          <p:cNvSpPr>
            <a:spLocks noChangeArrowheads="1"/>
          </p:cNvSpPr>
          <p:nvPr/>
        </p:nvSpPr>
        <p:spPr bwMode="auto">
          <a:xfrm>
            <a:off x="4673600" y="3022600"/>
            <a:ext cx="163513" cy="1476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0987" name="Text Box 267"/>
          <p:cNvSpPr txBox="1">
            <a:spLocks noChangeArrowheads="1"/>
          </p:cNvSpPr>
          <p:nvPr/>
        </p:nvSpPr>
        <p:spPr bwMode="auto">
          <a:xfrm>
            <a:off x="2971800" y="3810000"/>
            <a:ext cx="1482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Quadrant 3</a:t>
            </a:r>
          </a:p>
        </p:txBody>
      </p:sp>
      <p:sp>
        <p:nvSpPr>
          <p:cNvPr id="30988" name="Line 268"/>
          <p:cNvSpPr>
            <a:spLocks noChangeShapeType="1"/>
          </p:cNvSpPr>
          <p:nvPr/>
        </p:nvSpPr>
        <p:spPr bwMode="auto">
          <a:xfrm flipV="1">
            <a:off x="1219200" y="3162300"/>
            <a:ext cx="3429000" cy="66198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0989" name="Text Box 269"/>
          <p:cNvSpPr txBox="1">
            <a:spLocks noChangeArrowheads="1"/>
          </p:cNvSpPr>
          <p:nvPr/>
        </p:nvSpPr>
        <p:spPr bwMode="auto">
          <a:xfrm>
            <a:off x="5029200" y="3810000"/>
            <a:ext cx="1482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Quadrant 4</a:t>
            </a:r>
          </a:p>
        </p:txBody>
      </p:sp>
      <p:sp>
        <p:nvSpPr>
          <p:cNvPr id="30990" name="Text Box 270"/>
          <p:cNvSpPr txBox="1">
            <a:spLocks noChangeArrowheads="1"/>
          </p:cNvSpPr>
          <p:nvPr/>
        </p:nvSpPr>
        <p:spPr bwMode="auto">
          <a:xfrm>
            <a:off x="2971800" y="2133600"/>
            <a:ext cx="1482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Quadrant 2</a:t>
            </a:r>
          </a:p>
        </p:txBody>
      </p:sp>
      <p:sp>
        <p:nvSpPr>
          <p:cNvPr id="30991" name="Text Box 271"/>
          <p:cNvSpPr txBox="1">
            <a:spLocks noChangeArrowheads="1"/>
          </p:cNvSpPr>
          <p:nvPr/>
        </p:nvSpPr>
        <p:spPr bwMode="auto">
          <a:xfrm>
            <a:off x="5029200" y="2133600"/>
            <a:ext cx="1482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Quadrant 1</a:t>
            </a:r>
          </a:p>
        </p:txBody>
      </p:sp>
    </p:spTree>
    <p:extLst>
      <p:ext uri="{BB962C8B-B14F-4D97-AF65-F5344CB8AC3E}">
        <p14:creationId xmlns:p14="http://schemas.microsoft.com/office/powerpoint/2010/main" val="299044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0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0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0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0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0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  <p:bldP spid="30727" grpId="0"/>
      <p:bldP spid="30728" grpId="0"/>
      <p:bldP spid="30729" grpId="0"/>
      <p:bldP spid="30731" grpId="0"/>
      <p:bldP spid="30734" grpId="0" animBg="1"/>
      <p:bldP spid="30986" grpId="0" animBg="1"/>
      <p:bldP spid="30987" grpId="0"/>
      <p:bldP spid="30988" grpId="0" animBg="1"/>
      <p:bldP spid="30989" grpId="0"/>
      <p:bldP spid="30990" grpId="0"/>
      <p:bldP spid="3099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l" eaLnBrk="1" hangingPunct="1"/>
            <a:r>
              <a:rPr lang="en-CA" dirty="0" smtClean="0"/>
              <a:t>I) Horizontal &amp; Vertical Lines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95536" y="1010891"/>
            <a:ext cx="75326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</a:rPr>
              <a:t>A Horizontal line has an equation in the form of: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11411" y="1518891"/>
            <a:ext cx="6002338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</a:rPr>
              <a:t>A Vertical line has an equation in the form of: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502012"/>
              </p:ext>
            </p:extLst>
          </p:nvPr>
        </p:nvGraphicFramePr>
        <p:xfrm>
          <a:off x="6451849" y="980728"/>
          <a:ext cx="890587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Equation" r:id="rId4" imgW="393359" imgH="215713" progId="Equation.DSMT4">
                  <p:embed/>
                </p:oleObj>
              </mc:Choice>
              <mc:Fallback>
                <p:oleObj name="Equation" r:id="rId4" imgW="393359" imgH="215713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1849" y="980728"/>
                        <a:ext cx="890587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803418"/>
              </p:ext>
            </p:extLst>
          </p:nvPr>
        </p:nvGraphicFramePr>
        <p:xfrm>
          <a:off x="6477249" y="1498253"/>
          <a:ext cx="862012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Equation" r:id="rId6" imgW="380835" imgH="190417" progId="Equation.DSMT4">
                  <p:embed/>
                </p:oleObj>
              </mc:Choice>
              <mc:Fallback>
                <p:oleObj name="Equation" r:id="rId6" imgW="380835" imgH="190417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249" y="1498253"/>
                        <a:ext cx="862012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6941634"/>
              </p:ext>
            </p:extLst>
          </p:nvPr>
        </p:nvGraphicFramePr>
        <p:xfrm>
          <a:off x="5913686" y="1971328"/>
          <a:ext cx="2192338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Equation" r:id="rId8" imgW="1167893" imgH="253890" progId="Equation.DSMT4">
                  <p:embed/>
                </p:oleObj>
              </mc:Choice>
              <mc:Fallback>
                <p:oleObj name="Equation" r:id="rId8" imgW="1167893" imgH="253890" progId="Equation.DSMT4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3686" y="1971328"/>
                        <a:ext cx="2192338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2386013"/>
            <a:ext cx="4276725" cy="383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463550" y="3016250"/>
            <a:ext cx="4286250" cy="1588"/>
          </a:xfrm>
          <a:prstGeom prst="line">
            <a:avLst/>
          </a:prstGeom>
          <a:ln w="2222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79425" y="4519613"/>
            <a:ext cx="4286250" cy="1587"/>
          </a:xfrm>
          <a:prstGeom prst="line">
            <a:avLst/>
          </a:prstGeom>
          <a:ln w="2222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4838700" y="2751138"/>
          <a:ext cx="890588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Equation" r:id="rId11" imgW="393529" imgH="203112" progId="Equation.DSMT4">
                  <p:embed/>
                </p:oleObj>
              </mc:Choice>
              <mc:Fallback>
                <p:oleObj name="Equation" r:id="rId11" imgW="393529" imgH="203112" progId="Equation.DSMT4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0" y="2751138"/>
                        <a:ext cx="890588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4764088" y="4291013"/>
          <a:ext cx="106362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Equation" r:id="rId13" imgW="469696" imgH="203112" progId="Equation.DSMT4">
                  <p:embed/>
                </p:oleObj>
              </mc:Choice>
              <mc:Fallback>
                <p:oleObj name="Equation" r:id="rId13" imgW="469696" imgH="203112" progId="Equation.DSMT4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4088" y="4291013"/>
                        <a:ext cx="1063625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rot="5400000">
            <a:off x="-388937" y="4305300"/>
            <a:ext cx="3862388" cy="1587"/>
          </a:xfrm>
          <a:prstGeom prst="straightConnector1">
            <a:avLst/>
          </a:prstGeom>
          <a:ln w="254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1951831" y="4299744"/>
            <a:ext cx="3862388" cy="12700"/>
          </a:xfrm>
          <a:prstGeom prst="straightConnector1">
            <a:avLst/>
          </a:prstGeom>
          <a:ln w="254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823" name="Object 7"/>
          <p:cNvGraphicFramePr>
            <a:graphicFrameLocks noChangeAspect="1"/>
          </p:cNvGraphicFramePr>
          <p:nvPr/>
        </p:nvGraphicFramePr>
        <p:xfrm>
          <a:off x="1038225" y="6272213"/>
          <a:ext cx="106362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" name="Equation" r:id="rId15" imgW="469696" imgH="177723" progId="Equation.DSMT4">
                  <p:embed/>
                </p:oleObj>
              </mc:Choice>
              <mc:Fallback>
                <p:oleObj name="Equation" r:id="rId15" imgW="469696" imgH="177723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225" y="6272213"/>
                        <a:ext cx="1063625" cy="40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4" name="Object 8"/>
          <p:cNvGraphicFramePr>
            <a:graphicFrameLocks noChangeAspect="1"/>
          </p:cNvGraphicFramePr>
          <p:nvPr/>
        </p:nvGraphicFramePr>
        <p:xfrm>
          <a:off x="3209925" y="6269038"/>
          <a:ext cx="86360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" name="Equation" r:id="rId17" imgW="380670" imgH="177646" progId="Equation.DSMT4">
                  <p:embed/>
                </p:oleObj>
              </mc:Choice>
              <mc:Fallback>
                <p:oleObj name="Equation" r:id="rId17" imgW="380670" imgH="177646" progId="Equation.DSMT4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6269038"/>
                        <a:ext cx="863600" cy="40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Oval 20"/>
          <p:cNvSpPr/>
          <p:nvPr/>
        </p:nvSpPr>
        <p:spPr>
          <a:xfrm>
            <a:off x="1938338" y="2974975"/>
            <a:ext cx="68262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2" name="Oval 21"/>
          <p:cNvSpPr/>
          <p:nvPr/>
        </p:nvSpPr>
        <p:spPr>
          <a:xfrm>
            <a:off x="3236913" y="2978150"/>
            <a:ext cx="68262" cy="80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3" name="Object 9"/>
          <p:cNvGraphicFramePr>
            <a:graphicFrameLocks noChangeAspect="1"/>
          </p:cNvGraphicFramePr>
          <p:nvPr/>
        </p:nvGraphicFramePr>
        <p:xfrm>
          <a:off x="1539875" y="3152775"/>
          <a:ext cx="8921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4" name="Equation" r:id="rId19" imgW="520474" imgH="253890" progId="Equation.DSMT4">
                  <p:embed/>
                </p:oleObj>
              </mc:Choice>
              <mc:Fallback>
                <p:oleObj name="Equation" r:id="rId19" imgW="520474" imgH="253890" progId="Equation.DSMT4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3152775"/>
                        <a:ext cx="89217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0"/>
          <p:cNvGraphicFramePr>
            <a:graphicFrameLocks noChangeAspect="1"/>
          </p:cNvGraphicFramePr>
          <p:nvPr/>
        </p:nvGraphicFramePr>
        <p:xfrm>
          <a:off x="3005138" y="3109913"/>
          <a:ext cx="6540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Equation" r:id="rId21" imgW="380835" imgH="253890" progId="Equation.DSMT4">
                  <p:embed/>
                </p:oleObj>
              </mc:Choice>
              <mc:Fallback>
                <p:oleObj name="Equation" r:id="rId21" imgW="380835" imgH="253890" progId="Equation.DSMT4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5138" y="3109913"/>
                        <a:ext cx="65405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Oval 24"/>
          <p:cNvSpPr/>
          <p:nvPr/>
        </p:nvSpPr>
        <p:spPr>
          <a:xfrm>
            <a:off x="4071938" y="2979738"/>
            <a:ext cx="68262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6" name="Object 11"/>
          <p:cNvGraphicFramePr>
            <a:graphicFrameLocks noChangeAspect="1"/>
          </p:cNvGraphicFramePr>
          <p:nvPr/>
        </p:nvGraphicFramePr>
        <p:xfrm>
          <a:off x="3829050" y="3111500"/>
          <a:ext cx="6762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" name="Equation" r:id="rId23" imgW="393529" imgH="253890" progId="Equation.DSMT4">
                  <p:embed/>
                </p:oleObj>
              </mc:Choice>
              <mc:Fallback>
                <p:oleObj name="Equation" r:id="rId23" imgW="393529" imgH="253890" progId="Equation.DSMT4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9050" y="3111500"/>
                        <a:ext cx="67627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513388" y="3098800"/>
            <a:ext cx="294798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>
                <a:solidFill>
                  <a:srgbClr val="FF0000"/>
                </a:solidFill>
              </a:rPr>
              <a:t>The y-coordinate of every point is “6”</a:t>
            </a:r>
          </a:p>
        </p:txBody>
      </p:sp>
      <p:sp>
        <p:nvSpPr>
          <p:cNvPr id="28" name="Oval 27"/>
          <p:cNvSpPr/>
          <p:nvPr/>
        </p:nvSpPr>
        <p:spPr>
          <a:xfrm>
            <a:off x="1501775" y="3194050"/>
            <a:ext cx="68263" cy="80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9" name="Object 12"/>
          <p:cNvGraphicFramePr>
            <a:graphicFrameLocks noChangeAspect="1"/>
          </p:cNvGraphicFramePr>
          <p:nvPr/>
        </p:nvGraphicFramePr>
        <p:xfrm>
          <a:off x="561975" y="2987675"/>
          <a:ext cx="827088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Equation" r:id="rId25" imgW="482391" imgH="253890" progId="Equation.DSMT4">
                  <p:embed/>
                </p:oleObj>
              </mc:Choice>
              <mc:Fallback>
                <p:oleObj name="Equation" r:id="rId25" imgW="482391" imgH="253890" progId="Equation.DSMT4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" y="2987675"/>
                        <a:ext cx="827088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Oval 29"/>
          <p:cNvSpPr/>
          <p:nvPr/>
        </p:nvSpPr>
        <p:spPr>
          <a:xfrm>
            <a:off x="1503363" y="3836988"/>
            <a:ext cx="68262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1" name="Object 13"/>
          <p:cNvGraphicFramePr>
            <a:graphicFrameLocks noChangeAspect="1"/>
          </p:cNvGraphicFramePr>
          <p:nvPr/>
        </p:nvGraphicFramePr>
        <p:xfrm>
          <a:off x="565150" y="3632200"/>
          <a:ext cx="827088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" name="Equation" r:id="rId27" imgW="482391" imgH="253890" progId="Equation.DSMT4">
                  <p:embed/>
                </p:oleObj>
              </mc:Choice>
              <mc:Fallback>
                <p:oleObj name="Equation" r:id="rId27" imgW="482391" imgH="253890" progId="Equation.DSMT4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3632200"/>
                        <a:ext cx="827088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Oval 32"/>
          <p:cNvSpPr/>
          <p:nvPr/>
        </p:nvSpPr>
        <p:spPr>
          <a:xfrm>
            <a:off x="1517650" y="4887913"/>
            <a:ext cx="68263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4" name="Object 15"/>
          <p:cNvGraphicFramePr>
            <a:graphicFrameLocks noChangeAspect="1"/>
          </p:cNvGraphicFramePr>
          <p:nvPr/>
        </p:nvGraphicFramePr>
        <p:xfrm>
          <a:off x="487363" y="4683125"/>
          <a:ext cx="979487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" name="Equation" r:id="rId29" imgW="571252" imgH="253890" progId="Equation.DSMT4">
                  <p:embed/>
                </p:oleObj>
              </mc:Choice>
              <mc:Fallback>
                <p:oleObj name="Equation" r:id="rId29" imgW="571252" imgH="253890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3" y="4683125"/>
                        <a:ext cx="979487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624513" y="4943475"/>
            <a:ext cx="294798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>
                <a:solidFill>
                  <a:srgbClr val="FF0000"/>
                </a:solidFill>
              </a:rPr>
              <a:t>The x-coordinate of every point is “-5”</a:t>
            </a:r>
          </a:p>
        </p:txBody>
      </p:sp>
    </p:spTree>
    <p:extLst>
      <p:ext uri="{BB962C8B-B14F-4D97-AF65-F5344CB8AC3E}">
        <p14:creationId xmlns:p14="http://schemas.microsoft.com/office/powerpoint/2010/main" val="204105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1" grpId="0" animBg="1"/>
      <p:bldP spid="21" grpId="1" animBg="1"/>
      <p:bldP spid="22" grpId="0" animBg="1"/>
      <p:bldP spid="22" grpId="1" animBg="1"/>
      <p:bldP spid="25" grpId="0" animBg="1"/>
      <p:bldP spid="25" grpId="1" animBg="1"/>
      <p:bldP spid="27" grpId="0"/>
      <p:bldP spid="28" grpId="0" animBg="1"/>
      <p:bldP spid="30" grpId="0" animBg="1"/>
      <p:bldP spid="33" grpId="0" animBg="1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en-CA" dirty="0" smtClean="0"/>
              <a:t>II) Graphing Linear Functions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75240" cy="5421216"/>
          </a:xfrm>
        </p:spPr>
        <p:txBody>
          <a:bodyPr/>
          <a:lstStyle/>
          <a:p>
            <a:r>
              <a:rPr lang="en-CA" dirty="0" smtClean="0"/>
              <a:t>There are several ways to graph a line besides making a TOV</a:t>
            </a:r>
            <a:br>
              <a:rPr lang="en-CA" dirty="0" smtClean="0"/>
            </a:br>
            <a:endParaRPr lang="en-CA" sz="1200" dirty="0" smtClean="0"/>
          </a:p>
          <a:p>
            <a:r>
              <a:rPr lang="en-CA" dirty="0" smtClean="0"/>
              <a:t>1</a:t>
            </a:r>
            <a:r>
              <a:rPr lang="en-CA" baseline="30000" dirty="0" smtClean="0"/>
              <a:t>st</a:t>
            </a:r>
            <a:r>
              <a:rPr lang="en-CA" dirty="0" smtClean="0"/>
              <a:t> Method: </a:t>
            </a:r>
          </a:p>
          <a:p>
            <a:pPr lvl="1"/>
            <a:r>
              <a:rPr lang="en-CA" dirty="0" smtClean="0"/>
              <a:t>If  the line is given in the form of </a:t>
            </a:r>
          </a:p>
          <a:p>
            <a:pPr lvl="2"/>
            <a:r>
              <a:rPr lang="en-CA" dirty="0" smtClean="0"/>
              <a:t>Where “A”, “B”, and “C” are constants (Numbers)</a:t>
            </a:r>
          </a:p>
          <a:p>
            <a:pPr lvl="1"/>
            <a:r>
              <a:rPr lang="en-CA" dirty="0">
                <a:sym typeface="Wingdings" pitchFamily="2" charset="2"/>
              </a:rPr>
              <a:t>Find both the “x” and “y” intercepts of the line</a:t>
            </a:r>
          </a:p>
          <a:p>
            <a:pPr lvl="1"/>
            <a:r>
              <a:rPr lang="en-CA" dirty="0">
                <a:sym typeface="Wingdings" pitchFamily="2" charset="2"/>
              </a:rPr>
              <a:t>Connect the two intercepts</a:t>
            </a:r>
            <a:endParaRPr lang="en-CA" dirty="0"/>
          </a:p>
          <a:p>
            <a:pPr marL="365760" lvl="1" indent="0">
              <a:buNone/>
            </a:pPr>
            <a:endParaRPr lang="en-CA" dirty="0" smtClean="0">
              <a:sym typeface="Wingdings" pitchFamily="2" charset="2"/>
            </a:endParaRPr>
          </a:p>
          <a:p>
            <a:r>
              <a:rPr lang="en-CA" dirty="0" smtClean="0">
                <a:sym typeface="Wingdings" pitchFamily="2" charset="2"/>
              </a:rPr>
              <a:t>2</a:t>
            </a:r>
            <a:r>
              <a:rPr lang="en-CA" baseline="30000" dirty="0" smtClean="0">
                <a:sym typeface="Wingdings" pitchFamily="2" charset="2"/>
              </a:rPr>
              <a:t>nd</a:t>
            </a:r>
            <a:r>
              <a:rPr lang="en-CA" dirty="0" smtClean="0">
                <a:sym typeface="Wingdings" pitchFamily="2" charset="2"/>
              </a:rPr>
              <a:t> Method:  (Section 4.4)</a:t>
            </a:r>
          </a:p>
          <a:p>
            <a:pPr lvl="1"/>
            <a:r>
              <a:rPr lang="en-CA" dirty="0"/>
              <a:t>Find the slope and y-intercept</a:t>
            </a:r>
          </a:p>
          <a:p>
            <a:pPr lvl="1"/>
            <a:r>
              <a:rPr lang="en-CA" dirty="0"/>
              <a:t>Slope </a:t>
            </a:r>
            <a:r>
              <a:rPr lang="en-CA" dirty="0">
                <a:sym typeface="Wingdings" pitchFamily="2" charset="2"/>
              </a:rPr>
              <a:t> Slant of the line, steepness</a:t>
            </a:r>
          </a:p>
          <a:p>
            <a:pPr lvl="1"/>
            <a:r>
              <a:rPr lang="en-CA" dirty="0">
                <a:sym typeface="Wingdings" pitchFamily="2" charset="2"/>
              </a:rPr>
              <a:t>Y-intercept  where the line crosses the y-intercept</a:t>
            </a:r>
          </a:p>
          <a:p>
            <a:pPr lvl="1"/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6064295"/>
              </p:ext>
            </p:extLst>
          </p:nvPr>
        </p:nvGraphicFramePr>
        <p:xfrm>
          <a:off x="5350233" y="2448598"/>
          <a:ext cx="1624493" cy="419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4" imgW="787320" imgH="203040" progId="Equation.DSMT4">
                  <p:embed/>
                </p:oleObj>
              </mc:Choice>
              <mc:Fallback>
                <p:oleObj name="Equation" r:id="rId4" imgW="787320" imgH="203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0233" y="2448598"/>
                        <a:ext cx="1624493" cy="4192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0945743"/>
              </p:ext>
            </p:extLst>
          </p:nvPr>
        </p:nvGraphicFramePr>
        <p:xfrm>
          <a:off x="4552803" y="4402138"/>
          <a:ext cx="1389062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6" imgW="672840" imgH="203040" progId="Equation.DSMT4">
                  <p:embed/>
                </p:oleObj>
              </mc:Choice>
              <mc:Fallback>
                <p:oleObj name="Equation" r:id="rId6" imgW="672840" imgH="2030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803" y="4402138"/>
                        <a:ext cx="1389062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235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721841"/>
          </a:xfrm>
        </p:spPr>
        <p:txBody>
          <a:bodyPr/>
          <a:lstStyle/>
          <a:p>
            <a:pPr algn="l" eaLnBrk="1" hangingPunct="1"/>
            <a:r>
              <a:rPr lang="en-CA" dirty="0" smtClean="0">
                <a:solidFill>
                  <a:srgbClr val="7B9899"/>
                </a:solidFill>
              </a:rPr>
              <a:t>III) X and Y intercepts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675" y="973138"/>
            <a:ext cx="8229600" cy="1852612"/>
          </a:xfrm>
        </p:spPr>
        <p:txBody>
          <a:bodyPr/>
          <a:lstStyle/>
          <a:p>
            <a:pPr eaLnBrk="1" hangingPunct="1"/>
            <a:r>
              <a:rPr lang="en-CA" sz="2300" smtClean="0"/>
              <a:t>The X-intercept is where the line crosses the X-axis.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CA" sz="2300" smtClean="0"/>
              <a:t>	Any point on the X-axis has a y-coordinate of zero  </a:t>
            </a:r>
            <a:r>
              <a:rPr lang="en-CA" sz="2600" smtClean="0"/>
              <a:t>(x,</a:t>
            </a:r>
            <a:r>
              <a:rPr lang="en-CA" sz="2600" smtClean="0">
                <a:solidFill>
                  <a:srgbClr val="FF0000"/>
                </a:solidFill>
              </a:rPr>
              <a:t>0</a:t>
            </a:r>
            <a:r>
              <a:rPr lang="en-CA" sz="2600" smtClean="0"/>
              <a:t>)</a:t>
            </a:r>
          </a:p>
          <a:p>
            <a:pPr eaLnBrk="1" hangingPunct="1"/>
            <a:r>
              <a:rPr lang="en-CA" sz="2300" smtClean="0"/>
              <a:t>The Y-intercept is where the line crosses the Y-axis.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CA" sz="2300" smtClean="0"/>
              <a:t>	Any point on the Y-axis has a x-coordinate of zero  </a:t>
            </a:r>
            <a:r>
              <a:rPr lang="en-CA" sz="2500" smtClean="0"/>
              <a:t>(</a:t>
            </a:r>
            <a:r>
              <a:rPr lang="en-CA" sz="2500" smtClean="0">
                <a:solidFill>
                  <a:srgbClr val="FF0000"/>
                </a:solidFill>
              </a:rPr>
              <a:t>0</a:t>
            </a:r>
            <a:r>
              <a:rPr lang="en-CA" sz="2500" smtClean="0"/>
              <a:t>,y)</a:t>
            </a:r>
          </a:p>
          <a:p>
            <a:pPr eaLnBrk="1" hangingPunct="1">
              <a:buFont typeface="Wingdings 2" pitchFamily="18" charset="2"/>
              <a:buNone/>
            </a:pPr>
            <a:endParaRPr lang="en-CA" smtClean="0"/>
          </a:p>
        </p:txBody>
      </p:sp>
      <p:pic>
        <p:nvPicPr>
          <p:cNvPr id="2063" name="Picture 1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2863850"/>
            <a:ext cx="4276725" cy="383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2360613" y="3275013"/>
            <a:ext cx="68262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" name="Oval 5"/>
          <p:cNvSpPr/>
          <p:nvPr/>
        </p:nvSpPr>
        <p:spPr>
          <a:xfrm>
            <a:off x="2363788" y="3892550"/>
            <a:ext cx="68262" cy="80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2365375" y="4521200"/>
            <a:ext cx="68263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2368550" y="4960938"/>
            <a:ext cx="68263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" name="Oval 8"/>
          <p:cNvSpPr/>
          <p:nvPr/>
        </p:nvSpPr>
        <p:spPr>
          <a:xfrm>
            <a:off x="2355850" y="5386388"/>
            <a:ext cx="68263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" name="Oval 9"/>
          <p:cNvSpPr/>
          <p:nvPr/>
        </p:nvSpPr>
        <p:spPr>
          <a:xfrm>
            <a:off x="2359025" y="6002338"/>
            <a:ext cx="68263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2439988" y="3125788"/>
          <a:ext cx="67468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Equation" r:id="rId5" imgW="393529" imgH="253890" progId="Equation.DSMT4">
                  <p:embed/>
                </p:oleObj>
              </mc:Choice>
              <mc:Fallback>
                <p:oleObj name="Equation" r:id="rId5" imgW="393529" imgH="25389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9988" y="3125788"/>
                        <a:ext cx="67468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2435225" y="3736975"/>
          <a:ext cx="6762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Equation" r:id="rId7" imgW="393529" imgH="253890" progId="Equation.DSMT4">
                  <p:embed/>
                </p:oleObj>
              </mc:Choice>
              <mc:Fallback>
                <p:oleObj name="Equation" r:id="rId7" imgW="393529" imgH="25389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5225" y="3736975"/>
                        <a:ext cx="67627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2479675" y="4375150"/>
          <a:ext cx="6096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Equation" r:id="rId9" imgW="355292" imgH="253780" progId="Equation.DSMT4">
                  <p:embed/>
                </p:oleObj>
              </mc:Choice>
              <mc:Fallback>
                <p:oleObj name="Equation" r:id="rId9" imgW="355292" imgH="25378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9675" y="4375150"/>
                        <a:ext cx="60960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2447925" y="4795838"/>
          <a:ext cx="80486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Equation" r:id="rId11" imgW="469696" imgH="253890" progId="Equation.DSMT4">
                  <p:embed/>
                </p:oleObj>
              </mc:Choice>
              <mc:Fallback>
                <p:oleObj name="Equation" r:id="rId11" imgW="469696" imgH="25389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7925" y="4795838"/>
                        <a:ext cx="804863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2420938" y="5257800"/>
          <a:ext cx="82708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Equation" r:id="rId13" imgW="482391" imgH="253890" progId="Equation.DSMT4">
                  <p:embed/>
                </p:oleObj>
              </mc:Choice>
              <mc:Fallback>
                <p:oleObj name="Equation" r:id="rId13" imgW="482391" imgH="25389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0938" y="5257800"/>
                        <a:ext cx="82708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3" name="Object 9"/>
          <p:cNvGraphicFramePr>
            <a:graphicFrameLocks noChangeAspect="1"/>
          </p:cNvGraphicFramePr>
          <p:nvPr/>
        </p:nvGraphicFramePr>
        <p:xfrm>
          <a:off x="2444750" y="5883275"/>
          <a:ext cx="8270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Equation" r:id="rId15" imgW="482391" imgH="253890" progId="Equation.DSMT4">
                  <p:embed/>
                </p:oleObj>
              </mc:Choice>
              <mc:Fallback>
                <p:oleObj name="Equation" r:id="rId15" imgW="482391" imgH="25389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0" y="5883275"/>
                        <a:ext cx="8270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val 16"/>
          <p:cNvSpPr/>
          <p:nvPr/>
        </p:nvSpPr>
        <p:spPr>
          <a:xfrm>
            <a:off x="671513" y="4738688"/>
            <a:ext cx="68262" cy="80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1519238" y="4725988"/>
            <a:ext cx="68262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2573338" y="4729163"/>
            <a:ext cx="66675" cy="80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0" name="Oval 19"/>
          <p:cNvSpPr/>
          <p:nvPr/>
        </p:nvSpPr>
        <p:spPr>
          <a:xfrm>
            <a:off x="3201988" y="4730750"/>
            <a:ext cx="68262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1" name="Oval 20"/>
          <p:cNvSpPr/>
          <p:nvPr/>
        </p:nvSpPr>
        <p:spPr>
          <a:xfrm>
            <a:off x="4064000" y="4733925"/>
            <a:ext cx="68263" cy="80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3" name="Object 10"/>
          <p:cNvGraphicFramePr>
            <a:graphicFrameLocks noChangeAspect="1"/>
          </p:cNvGraphicFramePr>
          <p:nvPr/>
        </p:nvGraphicFramePr>
        <p:xfrm>
          <a:off x="276225" y="4846638"/>
          <a:ext cx="82867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Equation" r:id="rId17" imgW="482391" imgH="253890" progId="Equation.DSMT4">
                  <p:embed/>
                </p:oleObj>
              </mc:Choice>
              <mc:Fallback>
                <p:oleObj name="Equation" r:id="rId17" imgW="482391" imgH="25389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4846638"/>
                        <a:ext cx="828675" cy="43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1"/>
          <p:cNvGraphicFramePr>
            <a:graphicFrameLocks noChangeAspect="1"/>
          </p:cNvGraphicFramePr>
          <p:nvPr/>
        </p:nvGraphicFramePr>
        <p:xfrm>
          <a:off x="1133475" y="4845050"/>
          <a:ext cx="8286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Equation" r:id="rId19" imgW="482391" imgH="253890" progId="Equation.DSMT4">
                  <p:embed/>
                </p:oleObj>
              </mc:Choice>
              <mc:Fallback>
                <p:oleObj name="Equation" r:id="rId19" imgW="482391" imgH="25389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4845050"/>
                        <a:ext cx="82867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2"/>
          <p:cNvGraphicFramePr>
            <a:graphicFrameLocks noChangeAspect="1"/>
          </p:cNvGraphicFramePr>
          <p:nvPr/>
        </p:nvGraphicFramePr>
        <p:xfrm>
          <a:off x="2332038" y="4841875"/>
          <a:ext cx="6096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Equation" r:id="rId21" imgW="355292" imgH="253780" progId="Equation.DSMT4">
                  <p:embed/>
                </p:oleObj>
              </mc:Choice>
              <mc:Fallback>
                <p:oleObj name="Equation" r:id="rId21" imgW="355292" imgH="25378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2038" y="4841875"/>
                        <a:ext cx="60960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3"/>
          <p:cNvGraphicFramePr>
            <a:graphicFrameLocks noChangeAspect="1"/>
          </p:cNvGraphicFramePr>
          <p:nvPr/>
        </p:nvGraphicFramePr>
        <p:xfrm>
          <a:off x="2952750" y="4879975"/>
          <a:ext cx="6746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0" name="Equation" r:id="rId23" imgW="393529" imgH="253890" progId="Equation.DSMT4">
                  <p:embed/>
                </p:oleObj>
              </mc:Choice>
              <mc:Fallback>
                <p:oleObj name="Equation" r:id="rId23" imgW="393529" imgH="25389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50" y="4879975"/>
                        <a:ext cx="6746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4"/>
          <p:cNvGraphicFramePr>
            <a:graphicFrameLocks noChangeAspect="1"/>
          </p:cNvGraphicFramePr>
          <p:nvPr/>
        </p:nvGraphicFramePr>
        <p:xfrm>
          <a:off x="3792538" y="4851400"/>
          <a:ext cx="6540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Equation" r:id="rId25" imgW="380835" imgH="253890" progId="Equation.DSMT4">
                  <p:embed/>
                </p:oleObj>
              </mc:Choice>
              <mc:Fallback>
                <p:oleObj name="Equation" r:id="rId25" imgW="380835" imgH="253890" progId="Equation.DSMT4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2538" y="4851400"/>
                        <a:ext cx="65405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794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3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eaLnBrk="1" hangingPunct="1"/>
            <a:r>
              <a:rPr lang="en-CA" dirty="0" smtClean="0"/>
              <a:t>Finding the X &amp; Y intercepts</a:t>
            </a:r>
          </a:p>
        </p:txBody>
      </p:sp>
      <p:sp>
        <p:nvSpPr>
          <p:cNvPr id="717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04900"/>
            <a:ext cx="8229600" cy="5051425"/>
          </a:xfrm>
        </p:spPr>
        <p:txBody>
          <a:bodyPr/>
          <a:lstStyle/>
          <a:p>
            <a:pPr eaLnBrk="1" hangingPunct="1"/>
            <a:r>
              <a:rPr lang="en-CA" dirty="0" smtClean="0"/>
              <a:t>At the x-intercept, the y-coordinate is </a:t>
            </a:r>
            <a:r>
              <a:rPr lang="en-CA" dirty="0" smtClean="0">
                <a:solidFill>
                  <a:srgbClr val="FF0000"/>
                </a:solidFill>
              </a:rPr>
              <a:t>zero</a:t>
            </a:r>
            <a:r>
              <a:rPr lang="en-CA" dirty="0" smtClean="0"/>
              <a:t>.</a:t>
            </a:r>
          </a:p>
          <a:p>
            <a:pPr eaLnBrk="1" hangingPunct="1"/>
            <a:r>
              <a:rPr lang="en-CA" dirty="0" smtClean="0"/>
              <a:t>To find the x-intercept, make the “y-variable” equal to zero and solve for “x”</a:t>
            </a:r>
          </a:p>
          <a:p>
            <a:pPr eaLnBrk="1" hangingPunct="1"/>
            <a:endParaRPr lang="en-CA" dirty="0" smtClean="0"/>
          </a:p>
          <a:p>
            <a:pPr eaLnBrk="1" hangingPunct="1">
              <a:buFont typeface="Wingdings 3" pitchFamily="18" charset="2"/>
              <a:buNone/>
            </a:pP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r>
              <a:rPr lang="en-CA" dirty="0"/>
              <a:t>At the y-intercept, the x-coordinate is </a:t>
            </a:r>
            <a:r>
              <a:rPr lang="en-CA" dirty="0">
                <a:solidFill>
                  <a:srgbClr val="FF0000"/>
                </a:solidFill>
              </a:rPr>
              <a:t>zero</a:t>
            </a:r>
            <a:r>
              <a:rPr lang="en-CA" dirty="0"/>
              <a:t>.</a:t>
            </a:r>
            <a:endParaRPr lang="en-CA" dirty="0" smtClean="0"/>
          </a:p>
          <a:p>
            <a:pPr eaLnBrk="1" hangingPunct="1"/>
            <a:r>
              <a:rPr lang="en-CA" dirty="0" smtClean="0"/>
              <a:t>To find the y-intercept, make the “x-variable” equal to zero and solve for “y”</a:t>
            </a:r>
          </a:p>
          <a:p>
            <a:pPr eaLnBrk="1" hangingPunct="1"/>
            <a:endParaRPr lang="en-CA" dirty="0" smtClean="0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1570038" y="2409825"/>
          <a:ext cx="1882775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Equation" r:id="rId4" imgW="965200" imgH="203200" progId="Equation.DSMT4">
                  <p:embed/>
                </p:oleObj>
              </mc:Choice>
              <mc:Fallback>
                <p:oleObj name="Equation" r:id="rId4" imgW="965200" imgH="2032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038" y="2409825"/>
                        <a:ext cx="1882775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2214563" y="2773363"/>
          <a:ext cx="1239837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Equation" r:id="rId6" imgW="634449" imgH="177646" progId="Equation.DSMT4">
                  <p:embed/>
                </p:oleObj>
              </mc:Choice>
              <mc:Fallback>
                <p:oleObj name="Equation" r:id="rId6" imgW="634449" imgH="177646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63" y="2773363"/>
                        <a:ext cx="1239837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2374900" y="3051175"/>
          <a:ext cx="941388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Equation" r:id="rId8" imgW="482391" imgH="241195" progId="Equation.DSMT4">
                  <p:embed/>
                </p:oleObj>
              </mc:Choice>
              <mc:Fallback>
                <p:oleObj name="Equation" r:id="rId8" imgW="482391" imgH="241195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900" y="3051175"/>
                        <a:ext cx="941388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TextBox 7"/>
          <p:cNvSpPr txBox="1">
            <a:spLocks noChangeArrowheads="1"/>
          </p:cNvSpPr>
          <p:nvPr/>
        </p:nvSpPr>
        <p:spPr bwMode="auto">
          <a:xfrm>
            <a:off x="3984625" y="2620963"/>
            <a:ext cx="42719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</a:rPr>
              <a:t>The x-intercept will be -10/4  =  -</a:t>
            </a:r>
            <a:r>
              <a:rPr lang="en-CA" dirty="0" smtClean="0">
                <a:solidFill>
                  <a:srgbClr val="FF0000"/>
                </a:solidFill>
              </a:rPr>
              <a:t>2.5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717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500664"/>
              </p:ext>
            </p:extLst>
          </p:nvPr>
        </p:nvGraphicFramePr>
        <p:xfrm>
          <a:off x="1512888" y="5126062"/>
          <a:ext cx="1882775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Equation" r:id="rId10" imgW="965200" imgH="203200" progId="Equation.DSMT4">
                  <p:embed/>
                </p:oleObj>
              </mc:Choice>
              <mc:Fallback>
                <p:oleObj name="Equation" r:id="rId10" imgW="965200" imgH="20320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888" y="5126062"/>
                        <a:ext cx="1882775" cy="395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174399"/>
              </p:ext>
            </p:extLst>
          </p:nvPr>
        </p:nvGraphicFramePr>
        <p:xfrm>
          <a:off x="2144713" y="5464199"/>
          <a:ext cx="1265237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Equation" r:id="rId11" imgW="647419" imgH="203112" progId="Equation.DSMT4">
                  <p:embed/>
                </p:oleObj>
              </mc:Choice>
              <mc:Fallback>
                <p:oleObj name="Equation" r:id="rId11" imgW="647419" imgH="203112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4713" y="5464199"/>
                        <a:ext cx="1265237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208332"/>
              </p:ext>
            </p:extLst>
          </p:nvPr>
        </p:nvGraphicFramePr>
        <p:xfrm>
          <a:off x="2317750" y="5767412"/>
          <a:ext cx="941388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Equation" r:id="rId13" imgW="482391" imgH="241195" progId="Equation.DSMT4">
                  <p:embed/>
                </p:oleObj>
              </mc:Choice>
              <mc:Fallback>
                <p:oleObj name="Equation" r:id="rId13" imgW="482391" imgH="241195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5767412"/>
                        <a:ext cx="941388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" name="TextBox 7"/>
          <p:cNvSpPr txBox="1">
            <a:spLocks noChangeArrowheads="1"/>
          </p:cNvSpPr>
          <p:nvPr/>
        </p:nvSpPr>
        <p:spPr bwMode="auto">
          <a:xfrm>
            <a:off x="4122738" y="5286399"/>
            <a:ext cx="42719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</a:rPr>
              <a:t>The y-intercept will be -10/5  = </a:t>
            </a:r>
            <a:r>
              <a:rPr lang="en-CA" dirty="0" smtClean="0">
                <a:solidFill>
                  <a:srgbClr val="FF0000"/>
                </a:solidFill>
              </a:rPr>
              <a:t>-</a:t>
            </a:r>
            <a:r>
              <a:rPr lang="en-CA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9962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/>
      <p:bldP spid="71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CA" sz="2500" dirty="0" smtClean="0"/>
              <a:t>Ex: Graph the following line by finding the x &amp; y intercepts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581241"/>
              </p:ext>
            </p:extLst>
          </p:nvPr>
        </p:nvGraphicFramePr>
        <p:xfrm>
          <a:off x="3419872" y="980728"/>
          <a:ext cx="186213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5" name="Equation" r:id="rId4" imgW="850531" imgH="203112" progId="Equation.DSMT4">
                  <p:embed/>
                </p:oleObj>
              </mc:Choice>
              <mc:Fallback>
                <p:oleObj name="Equation" r:id="rId4" imgW="850531" imgH="203112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980728"/>
                        <a:ext cx="1862137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4" name="TextBox 4"/>
          <p:cNvSpPr txBox="1">
            <a:spLocks noChangeArrowheads="1"/>
          </p:cNvSpPr>
          <p:nvPr/>
        </p:nvSpPr>
        <p:spPr bwMode="auto">
          <a:xfrm>
            <a:off x="5000625" y="1746250"/>
            <a:ext cx="2465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Find the x-intercept:</a:t>
            </a: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5095875" y="2220913"/>
          <a:ext cx="2008188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6" name="Equation" r:id="rId6" imgW="850531" imgH="203112" progId="Equation.DSMT4">
                  <p:embed/>
                </p:oleObj>
              </mc:Choice>
              <mc:Fallback>
                <p:oleObj name="Equation" r:id="rId6" imgW="850531" imgH="203112" progId="Equation.DSMT4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75" y="2220913"/>
                        <a:ext cx="2008188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205" name="Picture 18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063" y="2357438"/>
            <a:ext cx="4276725" cy="383540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9" name="Oval 18"/>
          <p:cNvSpPr/>
          <p:nvPr/>
        </p:nvSpPr>
        <p:spPr>
          <a:xfrm>
            <a:off x="2601913" y="5094288"/>
            <a:ext cx="71437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0" name="Oval 19"/>
          <p:cNvSpPr/>
          <p:nvPr/>
        </p:nvSpPr>
        <p:spPr>
          <a:xfrm>
            <a:off x="3244850" y="4248150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1330325" y="2832101"/>
            <a:ext cx="3849687" cy="2906712"/>
          </a:xfrm>
          <a:prstGeom prst="straightConnector1">
            <a:avLst/>
          </a:prstGeom>
          <a:ln>
            <a:headEnd type="stealt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196" name="Object 3"/>
          <p:cNvGraphicFramePr>
            <a:graphicFrameLocks noChangeAspect="1"/>
          </p:cNvGraphicFramePr>
          <p:nvPr/>
        </p:nvGraphicFramePr>
        <p:xfrm>
          <a:off x="5864225" y="2725738"/>
          <a:ext cx="1258888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7" name="Equation" r:id="rId9" imgW="532937" imgH="177646" progId="Equation.DSMT4">
                  <p:embed/>
                </p:oleObj>
              </mc:Choice>
              <mc:Fallback>
                <p:oleObj name="Equation" r:id="rId9" imgW="532937" imgH="177646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4225" y="2725738"/>
                        <a:ext cx="1258888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3"/>
          <p:cNvGraphicFramePr>
            <a:graphicFrameLocks noChangeAspect="1"/>
          </p:cNvGraphicFramePr>
          <p:nvPr/>
        </p:nvGraphicFramePr>
        <p:xfrm>
          <a:off x="6069013" y="3146425"/>
          <a:ext cx="86995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8" name="Equation" r:id="rId11" imgW="368140" imgH="177723" progId="Equation.DSMT4">
                  <p:embed/>
                </p:oleObj>
              </mc:Choice>
              <mc:Fallback>
                <p:oleObj name="Equation" r:id="rId11" imgW="368140" imgH="177723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9013" y="3146425"/>
                        <a:ext cx="86995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9" name="TextBox 4"/>
          <p:cNvSpPr txBox="1">
            <a:spLocks noChangeArrowheads="1"/>
          </p:cNvSpPr>
          <p:nvPr/>
        </p:nvSpPr>
        <p:spPr bwMode="auto">
          <a:xfrm>
            <a:off x="5016500" y="3944938"/>
            <a:ext cx="2465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Find the y-intercept:</a:t>
            </a:r>
          </a:p>
        </p:txBody>
      </p:sp>
      <p:graphicFrame>
        <p:nvGraphicFramePr>
          <p:cNvPr id="8198" name="Object 3"/>
          <p:cNvGraphicFramePr>
            <a:graphicFrameLocks noChangeAspect="1"/>
          </p:cNvGraphicFramePr>
          <p:nvPr/>
        </p:nvGraphicFramePr>
        <p:xfrm>
          <a:off x="5111750" y="4421188"/>
          <a:ext cx="2008188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9" name="Equation" r:id="rId13" imgW="850531" imgH="203112" progId="Equation.DSMT4">
                  <p:embed/>
                </p:oleObj>
              </mc:Choice>
              <mc:Fallback>
                <p:oleObj name="Equation" r:id="rId13" imgW="850531" imgH="203112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0" y="4421188"/>
                        <a:ext cx="2008188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3"/>
          <p:cNvGraphicFramePr>
            <a:graphicFrameLocks noChangeAspect="1"/>
          </p:cNvGraphicFramePr>
          <p:nvPr/>
        </p:nvGraphicFramePr>
        <p:xfrm>
          <a:off x="5653088" y="4897438"/>
          <a:ext cx="1470025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0" name="Equation" r:id="rId14" imgW="622030" imgH="203112" progId="Equation.DSMT4">
                  <p:embed/>
                </p:oleObj>
              </mc:Choice>
              <mc:Fallback>
                <p:oleObj name="Equation" r:id="rId14" imgW="622030" imgH="203112" progId="Equation.DSMT4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3088" y="4897438"/>
                        <a:ext cx="1470025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3"/>
          <p:cNvGraphicFramePr>
            <a:graphicFrameLocks noChangeAspect="1"/>
          </p:cNvGraphicFramePr>
          <p:nvPr/>
        </p:nvGraphicFramePr>
        <p:xfrm>
          <a:off x="6059488" y="5276850"/>
          <a:ext cx="1141412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1" name="Equation" r:id="rId16" imgW="482391" imgH="203112" progId="Equation.DSMT4">
                  <p:embed/>
                </p:oleObj>
              </mc:Choice>
              <mc:Fallback>
                <p:oleObj name="Equation" r:id="rId16" imgW="482391" imgH="203112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9488" y="5276850"/>
                        <a:ext cx="1141412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1" name="Object 14"/>
          <p:cNvGraphicFramePr>
            <a:graphicFrameLocks noChangeAspect="1"/>
          </p:cNvGraphicFramePr>
          <p:nvPr/>
        </p:nvGraphicFramePr>
        <p:xfrm>
          <a:off x="5240338" y="3535363"/>
          <a:ext cx="2916237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2" name="Equation" r:id="rId18" imgW="1600200" imgH="254000" progId="Equation.DSMT4">
                  <p:embed/>
                </p:oleObj>
              </mc:Choice>
              <mc:Fallback>
                <p:oleObj name="Equation" r:id="rId18" imgW="1600200" imgH="25400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0338" y="3535363"/>
                        <a:ext cx="2916237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2" name="Object 15"/>
          <p:cNvGraphicFramePr>
            <a:graphicFrameLocks noChangeAspect="1"/>
          </p:cNvGraphicFramePr>
          <p:nvPr/>
        </p:nvGraphicFramePr>
        <p:xfrm>
          <a:off x="4960938" y="5770563"/>
          <a:ext cx="3170237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3" name="Equation" r:id="rId20" imgW="1739900" imgH="254000" progId="Equation.DSMT4">
                  <p:embed/>
                </p:oleObj>
              </mc:Choice>
              <mc:Fallback>
                <p:oleObj name="Equation" r:id="rId20" imgW="1739900" imgH="25400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0938" y="5770563"/>
                        <a:ext cx="3170237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479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/>
      <p:bldP spid="19" grpId="0" animBg="1"/>
      <p:bldP spid="20" grpId="0" animBg="1"/>
      <p:bldP spid="820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CA" sz="2500" dirty="0" smtClean="0"/>
              <a:t>Practice: Graph the following line by finding the x &amp; y intercepts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5530571"/>
              </p:ext>
            </p:extLst>
          </p:nvPr>
        </p:nvGraphicFramePr>
        <p:xfrm>
          <a:off x="5302250" y="995363"/>
          <a:ext cx="18351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Equation" r:id="rId4" imgW="838080" imgH="203040" progId="Equation.DSMT4">
                  <p:embed/>
                </p:oleObj>
              </mc:Choice>
              <mc:Fallback>
                <p:oleObj name="Equation" r:id="rId4" imgW="838080" imgH="20304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0" y="995363"/>
                        <a:ext cx="183515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4" name="TextBox 4"/>
          <p:cNvSpPr txBox="1">
            <a:spLocks noChangeArrowheads="1"/>
          </p:cNvSpPr>
          <p:nvPr/>
        </p:nvSpPr>
        <p:spPr bwMode="auto">
          <a:xfrm>
            <a:off x="5000625" y="1746250"/>
            <a:ext cx="2465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Find the x-intercept:</a:t>
            </a: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165086"/>
              </p:ext>
            </p:extLst>
          </p:nvPr>
        </p:nvGraphicFramePr>
        <p:xfrm>
          <a:off x="5110163" y="2220913"/>
          <a:ext cx="197802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Equation" r:id="rId6" imgW="838080" imgH="203040" progId="Equation.DSMT4">
                  <p:embed/>
                </p:oleObj>
              </mc:Choice>
              <mc:Fallback>
                <p:oleObj name="Equation" r:id="rId6" imgW="838080" imgH="20304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0163" y="2220913"/>
                        <a:ext cx="1978025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205" name="Picture 18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063" y="2357438"/>
            <a:ext cx="4276725" cy="383540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9" name="Oval 18"/>
          <p:cNvSpPr/>
          <p:nvPr/>
        </p:nvSpPr>
        <p:spPr>
          <a:xfrm>
            <a:off x="2601913" y="3584093"/>
            <a:ext cx="71437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0" name="Oval 19"/>
          <p:cNvSpPr/>
          <p:nvPr/>
        </p:nvSpPr>
        <p:spPr>
          <a:xfrm>
            <a:off x="3688210" y="4234295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457200" y="2327564"/>
            <a:ext cx="4322619" cy="2576945"/>
          </a:xfrm>
          <a:prstGeom prst="straightConnector1">
            <a:avLst/>
          </a:prstGeom>
          <a:ln>
            <a:headEnd type="stealt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19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155751"/>
              </p:ext>
            </p:extLst>
          </p:nvPr>
        </p:nvGraphicFramePr>
        <p:xfrm>
          <a:off x="5878513" y="2725738"/>
          <a:ext cx="12287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Equation" r:id="rId9" imgW="520560" imgH="177480" progId="Equation.DSMT4">
                  <p:embed/>
                </p:oleObj>
              </mc:Choice>
              <mc:Fallback>
                <p:oleObj name="Equation" r:id="rId9" imgW="520560" imgH="17748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8513" y="2725738"/>
                        <a:ext cx="1228725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131751"/>
              </p:ext>
            </p:extLst>
          </p:nvPr>
        </p:nvGraphicFramePr>
        <p:xfrm>
          <a:off x="6069013" y="3146425"/>
          <a:ext cx="86995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3" name="Equation" r:id="rId11" imgW="368280" imgH="177480" progId="Equation.DSMT4">
                  <p:embed/>
                </p:oleObj>
              </mc:Choice>
              <mc:Fallback>
                <p:oleObj name="Equation" r:id="rId11" imgW="368280" imgH="177480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9013" y="3146425"/>
                        <a:ext cx="86995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9" name="TextBox 4"/>
          <p:cNvSpPr txBox="1">
            <a:spLocks noChangeArrowheads="1"/>
          </p:cNvSpPr>
          <p:nvPr/>
        </p:nvSpPr>
        <p:spPr bwMode="auto">
          <a:xfrm>
            <a:off x="5016500" y="3944938"/>
            <a:ext cx="2465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Find the y-intercept:</a:t>
            </a:r>
          </a:p>
        </p:txBody>
      </p:sp>
      <p:graphicFrame>
        <p:nvGraphicFramePr>
          <p:cNvPr id="819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8336547"/>
              </p:ext>
            </p:extLst>
          </p:nvPr>
        </p:nvGraphicFramePr>
        <p:xfrm>
          <a:off x="5126038" y="4421188"/>
          <a:ext cx="197802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" name="Equation" r:id="rId13" imgW="838080" imgH="203040" progId="Equation.DSMT4">
                  <p:embed/>
                </p:oleObj>
              </mc:Choice>
              <mc:Fallback>
                <p:oleObj name="Equation" r:id="rId13" imgW="838080" imgH="203040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6038" y="4421188"/>
                        <a:ext cx="1978025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9227446"/>
              </p:ext>
            </p:extLst>
          </p:nvPr>
        </p:nvGraphicFramePr>
        <p:xfrm>
          <a:off x="5757863" y="4897438"/>
          <a:ext cx="1260475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" name="Equation" r:id="rId15" imgW="533160" imgH="203040" progId="Equation.DSMT4">
                  <p:embed/>
                </p:oleObj>
              </mc:Choice>
              <mc:Fallback>
                <p:oleObj name="Equation" r:id="rId15" imgW="533160" imgH="203040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7863" y="4897438"/>
                        <a:ext cx="1260475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650538"/>
              </p:ext>
            </p:extLst>
          </p:nvPr>
        </p:nvGraphicFramePr>
        <p:xfrm>
          <a:off x="6012290" y="5332270"/>
          <a:ext cx="9017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6" name="Equation" r:id="rId17" imgW="380880" imgH="203040" progId="Equation.DSMT4">
                  <p:embed/>
                </p:oleObj>
              </mc:Choice>
              <mc:Fallback>
                <p:oleObj name="Equation" r:id="rId17" imgW="380880" imgH="20304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290" y="5332270"/>
                        <a:ext cx="901700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1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0477563"/>
              </p:ext>
            </p:extLst>
          </p:nvPr>
        </p:nvGraphicFramePr>
        <p:xfrm>
          <a:off x="5240338" y="3535363"/>
          <a:ext cx="2916237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Equation" r:id="rId19" imgW="1600200" imgH="253800" progId="Equation.DSMT4">
                  <p:embed/>
                </p:oleObj>
              </mc:Choice>
              <mc:Fallback>
                <p:oleObj name="Equation" r:id="rId19" imgW="1600200" imgH="253800" progId="Equation.DSMT4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0338" y="3535363"/>
                        <a:ext cx="2916237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2832668"/>
              </p:ext>
            </p:extLst>
          </p:nvPr>
        </p:nvGraphicFramePr>
        <p:xfrm>
          <a:off x="5015920" y="5770563"/>
          <a:ext cx="289242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name="Equation" r:id="rId21" imgW="1587240" imgH="253800" progId="Equation.DSMT4">
                  <p:embed/>
                </p:oleObj>
              </mc:Choice>
              <mc:Fallback>
                <p:oleObj name="Equation" r:id="rId21" imgW="1587240" imgH="253800" progId="Equation.DSMT4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5920" y="5770563"/>
                        <a:ext cx="2892425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218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/>
      <p:bldP spid="19" grpId="0" animBg="1"/>
      <p:bldP spid="20" grpId="0" animBg="1"/>
      <p:bldP spid="820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Homework: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251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503b8985c2188afbbbe7fcbdfa8b223a4512"/>
  <p:tag name="GENSWF_OUTPUT_FILE_NAME" val="m9pch43"/>
  <p:tag name="ISPRING_RESOURCE_PATHS_HASH_2" val="bfc5274cd7b82949274fe953d3dcacc95154218c"/>
  <p:tag name="ISPRING_ULTRA_SCORM_COURSE_ID" val="627B2286-B305-48D0-9D41-A068ED6D5415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M9P"/>
  <p:tag name="ISPRING_PRESENTATION_TITLE" val="Section 4.3 Graphing Equations in the form of Ax+By=C"/>
  <p:tag name="ISPRING_RESOURCE_PATHS_HASH_PRESENTER" val="f418ea392ef381c893953e1d6ba0d376699f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</TotalTime>
  <Words>295</Words>
  <Application>Microsoft Office PowerPoint</Application>
  <PresentationFormat>On-screen Show (4:3)</PresentationFormat>
  <Paragraphs>85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</vt:lpstr>
      <vt:lpstr>Calibri</vt:lpstr>
      <vt:lpstr>Century Schoolbook</vt:lpstr>
      <vt:lpstr>Courier New</vt:lpstr>
      <vt:lpstr>Times New Roman</vt:lpstr>
      <vt:lpstr>Verdana</vt:lpstr>
      <vt:lpstr>Wingdings</vt:lpstr>
      <vt:lpstr>Wingdings 2</vt:lpstr>
      <vt:lpstr>Wingdings 3</vt:lpstr>
      <vt:lpstr>Oriel</vt:lpstr>
      <vt:lpstr>Equation</vt:lpstr>
      <vt:lpstr>Section 4.3 Graphing Lines in the form of A x + B y = C </vt:lpstr>
      <vt:lpstr>PowerPoint Presentation</vt:lpstr>
      <vt:lpstr>I) Horizontal &amp; Vertical Lines</vt:lpstr>
      <vt:lpstr>II) Graphing Linear Functions</vt:lpstr>
      <vt:lpstr>III) X and Y intercepts</vt:lpstr>
      <vt:lpstr>Finding the X &amp; Y intercepts</vt:lpstr>
      <vt:lpstr>Ex: Graph the following line by finding the x &amp; y intercepts</vt:lpstr>
      <vt:lpstr>Practice: Graph the following line by finding the x &amp; y intercepts</vt:lpstr>
      <vt:lpstr>Homework: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4.3 Graphing Equations in the form of Ax+By=C</dc:title>
  <dc:creator>Danny Young</dc:creator>
  <cp:lastModifiedBy>Danny Young</cp:lastModifiedBy>
  <cp:revision>10</cp:revision>
  <dcterms:created xsi:type="dcterms:W3CDTF">2011-11-19T23:51:18Z</dcterms:created>
  <dcterms:modified xsi:type="dcterms:W3CDTF">2015-03-12T22:28:14Z</dcterms:modified>
</cp:coreProperties>
</file>